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001" r:id="rId2"/>
    <p:sldId id="2000" r:id="rId3"/>
    <p:sldId id="2003" r:id="rId4"/>
    <p:sldId id="2004" r:id="rId5"/>
    <p:sldId id="2002"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DE1C3"/>
    <a:srgbClr val="FAB97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9" d="100"/>
          <a:sy n="69" d="100"/>
        </p:scale>
        <p:origin x="20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DFA5D8-64AE-6965-5FEE-4AB1F0BA7A4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D6D086F-AA5F-88DA-AF12-9F53171B25F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6528D13-2EAD-7456-13DB-013AA46B6DAE}"/>
              </a:ext>
            </a:extLst>
          </p:cNvPr>
          <p:cNvSpPr>
            <a:spLocks noGrp="1"/>
          </p:cNvSpPr>
          <p:nvPr>
            <p:ph type="dt" sz="half" idx="10"/>
          </p:nvPr>
        </p:nvSpPr>
        <p:spPr/>
        <p:txBody>
          <a:bodyPr/>
          <a:lstStyle/>
          <a:p>
            <a:fld id="{B55DC4B6-A801-499A-AADF-244215A8E9E2}" type="datetimeFigureOut">
              <a:rPr lang="en-GB" smtClean="0"/>
              <a:t>30/01/2025</a:t>
            </a:fld>
            <a:endParaRPr lang="en-GB"/>
          </a:p>
        </p:txBody>
      </p:sp>
      <p:sp>
        <p:nvSpPr>
          <p:cNvPr id="5" name="Footer Placeholder 4">
            <a:extLst>
              <a:ext uri="{FF2B5EF4-FFF2-40B4-BE49-F238E27FC236}">
                <a16:creationId xmlns:a16="http://schemas.microsoft.com/office/drawing/2014/main" id="{5232900D-E584-E8EE-675F-1736691319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9CB357D-D444-7D59-C44C-4C2ED9FE1B86}"/>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40690796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3733F8-9A5F-2FAE-4D89-5D767B97B24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AECAC67-1325-00A0-4AF9-30F790EBCFA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766B51A-6015-CF94-37D1-9FBAF447C69C}"/>
              </a:ext>
            </a:extLst>
          </p:cNvPr>
          <p:cNvSpPr>
            <a:spLocks noGrp="1"/>
          </p:cNvSpPr>
          <p:nvPr>
            <p:ph type="dt" sz="half" idx="10"/>
          </p:nvPr>
        </p:nvSpPr>
        <p:spPr/>
        <p:txBody>
          <a:bodyPr/>
          <a:lstStyle/>
          <a:p>
            <a:fld id="{B55DC4B6-A801-499A-AADF-244215A8E9E2}" type="datetimeFigureOut">
              <a:rPr lang="en-GB" smtClean="0"/>
              <a:t>30/01/2025</a:t>
            </a:fld>
            <a:endParaRPr lang="en-GB"/>
          </a:p>
        </p:txBody>
      </p:sp>
      <p:sp>
        <p:nvSpPr>
          <p:cNvPr id="5" name="Footer Placeholder 4">
            <a:extLst>
              <a:ext uri="{FF2B5EF4-FFF2-40B4-BE49-F238E27FC236}">
                <a16:creationId xmlns:a16="http://schemas.microsoft.com/office/drawing/2014/main" id="{59D1D163-D9F5-5289-0ACD-9CE82DB9F67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612AB16-DF79-308D-132B-ACE17A82CFCD}"/>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879209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9B02FA-C7F8-CAF1-ACBD-69B63EB6F9F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A0F0633-58B3-0F4E-4038-66B06D34B93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421C6A7-3506-A93D-012C-BEF0803887B9}"/>
              </a:ext>
            </a:extLst>
          </p:cNvPr>
          <p:cNvSpPr>
            <a:spLocks noGrp="1"/>
          </p:cNvSpPr>
          <p:nvPr>
            <p:ph type="dt" sz="half" idx="10"/>
          </p:nvPr>
        </p:nvSpPr>
        <p:spPr/>
        <p:txBody>
          <a:bodyPr/>
          <a:lstStyle/>
          <a:p>
            <a:fld id="{B55DC4B6-A801-499A-AADF-244215A8E9E2}" type="datetimeFigureOut">
              <a:rPr lang="en-GB" smtClean="0"/>
              <a:t>30/01/2025</a:t>
            </a:fld>
            <a:endParaRPr lang="en-GB"/>
          </a:p>
        </p:txBody>
      </p:sp>
      <p:sp>
        <p:nvSpPr>
          <p:cNvPr id="5" name="Footer Placeholder 4">
            <a:extLst>
              <a:ext uri="{FF2B5EF4-FFF2-40B4-BE49-F238E27FC236}">
                <a16:creationId xmlns:a16="http://schemas.microsoft.com/office/drawing/2014/main" id="{62E3B4FF-4151-FA62-BBDE-C075C20C4F3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54B7022-B89C-3C5B-4243-6984B8B4E5F9}"/>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28720544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E15CB2-6AF4-870C-D547-58B0BAFDA8B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EEAB584-1A54-1A30-921C-71DE75D57D9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F2035DB-B4C5-6E45-589A-989424855DD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95558F5-C39B-3338-7151-D81A513966DD}"/>
              </a:ext>
            </a:extLst>
          </p:cNvPr>
          <p:cNvSpPr>
            <a:spLocks noGrp="1"/>
          </p:cNvSpPr>
          <p:nvPr>
            <p:ph type="dt" sz="half" idx="10"/>
          </p:nvPr>
        </p:nvSpPr>
        <p:spPr/>
        <p:txBody>
          <a:bodyPr/>
          <a:lstStyle/>
          <a:p>
            <a:fld id="{B55DC4B6-A801-499A-AADF-244215A8E9E2}" type="datetimeFigureOut">
              <a:rPr lang="en-GB" smtClean="0"/>
              <a:t>30/01/2025</a:t>
            </a:fld>
            <a:endParaRPr lang="en-GB"/>
          </a:p>
        </p:txBody>
      </p:sp>
      <p:sp>
        <p:nvSpPr>
          <p:cNvPr id="6" name="Footer Placeholder 5">
            <a:extLst>
              <a:ext uri="{FF2B5EF4-FFF2-40B4-BE49-F238E27FC236}">
                <a16:creationId xmlns:a16="http://schemas.microsoft.com/office/drawing/2014/main" id="{FE7A4EDE-A2AA-8F98-F743-6661438D1B3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2D5291F-A13F-ED4C-9A32-4F7FEF7A7BF2}"/>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37300025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6FECE1-538D-40B0-AB12-B3C9D14A6AC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BFF7A83-6165-9C36-0FA7-8ECBDD63DB9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EC7B3DC-DA7E-B03F-BC37-D8BC4221526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6310B8C-8D4C-D104-921F-D769CA3DC0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A93A34-F66B-EDB0-8119-4A7F313F03D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049E405-A1BF-BD27-297C-0D84F676A285}"/>
              </a:ext>
            </a:extLst>
          </p:cNvPr>
          <p:cNvSpPr>
            <a:spLocks noGrp="1"/>
          </p:cNvSpPr>
          <p:nvPr>
            <p:ph type="dt" sz="half" idx="10"/>
          </p:nvPr>
        </p:nvSpPr>
        <p:spPr/>
        <p:txBody>
          <a:bodyPr/>
          <a:lstStyle/>
          <a:p>
            <a:fld id="{B55DC4B6-A801-499A-AADF-244215A8E9E2}" type="datetimeFigureOut">
              <a:rPr lang="en-GB" smtClean="0"/>
              <a:t>30/01/2025</a:t>
            </a:fld>
            <a:endParaRPr lang="en-GB"/>
          </a:p>
        </p:txBody>
      </p:sp>
      <p:sp>
        <p:nvSpPr>
          <p:cNvPr id="8" name="Footer Placeholder 7">
            <a:extLst>
              <a:ext uri="{FF2B5EF4-FFF2-40B4-BE49-F238E27FC236}">
                <a16:creationId xmlns:a16="http://schemas.microsoft.com/office/drawing/2014/main" id="{4E802C93-C8D3-AC04-77DE-B74793B4401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5B46EEF-D095-ADC5-B95D-2CA86DD90363}"/>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40408563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94023B-2A5F-BC6C-0DF3-C7E222E33D7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29B5859-3B64-E696-D656-A0E6CCD4EB2C}"/>
              </a:ext>
            </a:extLst>
          </p:cNvPr>
          <p:cNvSpPr>
            <a:spLocks noGrp="1"/>
          </p:cNvSpPr>
          <p:nvPr>
            <p:ph type="dt" sz="half" idx="10"/>
          </p:nvPr>
        </p:nvSpPr>
        <p:spPr/>
        <p:txBody>
          <a:bodyPr/>
          <a:lstStyle/>
          <a:p>
            <a:fld id="{B55DC4B6-A801-499A-AADF-244215A8E9E2}" type="datetimeFigureOut">
              <a:rPr lang="en-GB" smtClean="0"/>
              <a:t>30/01/2025</a:t>
            </a:fld>
            <a:endParaRPr lang="en-GB"/>
          </a:p>
        </p:txBody>
      </p:sp>
      <p:sp>
        <p:nvSpPr>
          <p:cNvPr id="4" name="Footer Placeholder 3">
            <a:extLst>
              <a:ext uri="{FF2B5EF4-FFF2-40B4-BE49-F238E27FC236}">
                <a16:creationId xmlns:a16="http://schemas.microsoft.com/office/drawing/2014/main" id="{8E22177C-3D3B-F36B-AF82-941032AE155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D0C369D-141E-7D04-BCCF-D3661B3CC35F}"/>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1254203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DDD0644-152E-8821-40AD-7CD850D69CFC}"/>
              </a:ext>
            </a:extLst>
          </p:cNvPr>
          <p:cNvSpPr>
            <a:spLocks noGrp="1"/>
          </p:cNvSpPr>
          <p:nvPr>
            <p:ph type="dt" sz="half" idx="10"/>
          </p:nvPr>
        </p:nvSpPr>
        <p:spPr/>
        <p:txBody>
          <a:bodyPr/>
          <a:lstStyle/>
          <a:p>
            <a:fld id="{B55DC4B6-A801-499A-AADF-244215A8E9E2}" type="datetimeFigureOut">
              <a:rPr lang="en-GB" smtClean="0"/>
              <a:t>30/01/2025</a:t>
            </a:fld>
            <a:endParaRPr lang="en-GB"/>
          </a:p>
        </p:txBody>
      </p:sp>
      <p:sp>
        <p:nvSpPr>
          <p:cNvPr id="3" name="Footer Placeholder 2">
            <a:extLst>
              <a:ext uri="{FF2B5EF4-FFF2-40B4-BE49-F238E27FC236}">
                <a16:creationId xmlns:a16="http://schemas.microsoft.com/office/drawing/2014/main" id="{A0A9029D-259C-0A0F-DE5E-BE1F0EF7647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095186F-B564-C48F-1BF8-8A5B5839035E}"/>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23031965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839461-E575-A43B-DF33-05AA70DB67E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F628A87-9343-8F9A-1F79-E0A27CDA66F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50EC041-F322-E384-0716-5CFA9B592AC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AF6DB01-3F17-D446-33A8-610F117087E7}"/>
              </a:ext>
            </a:extLst>
          </p:cNvPr>
          <p:cNvSpPr>
            <a:spLocks noGrp="1"/>
          </p:cNvSpPr>
          <p:nvPr>
            <p:ph type="dt" sz="half" idx="10"/>
          </p:nvPr>
        </p:nvSpPr>
        <p:spPr/>
        <p:txBody>
          <a:bodyPr/>
          <a:lstStyle/>
          <a:p>
            <a:fld id="{B55DC4B6-A801-499A-AADF-244215A8E9E2}" type="datetimeFigureOut">
              <a:rPr lang="en-GB" smtClean="0"/>
              <a:t>30/01/2025</a:t>
            </a:fld>
            <a:endParaRPr lang="en-GB"/>
          </a:p>
        </p:txBody>
      </p:sp>
      <p:sp>
        <p:nvSpPr>
          <p:cNvPr id="6" name="Footer Placeholder 5">
            <a:extLst>
              <a:ext uri="{FF2B5EF4-FFF2-40B4-BE49-F238E27FC236}">
                <a16:creationId xmlns:a16="http://schemas.microsoft.com/office/drawing/2014/main" id="{568ECA8A-274E-87B3-4F39-1A5843454C4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BAC4322-7DF3-FC91-2181-3CCA61CD6387}"/>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12013085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C9079-E618-2F91-0B3E-AD9BC49D580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011E27C-63F3-C339-68ED-2B23F81EDB8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F63DDBC-0224-418B-CD3C-35BC9BCE763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D70A8A1-FA67-79C8-B326-DC120BB76370}"/>
              </a:ext>
            </a:extLst>
          </p:cNvPr>
          <p:cNvSpPr>
            <a:spLocks noGrp="1"/>
          </p:cNvSpPr>
          <p:nvPr>
            <p:ph type="dt" sz="half" idx="10"/>
          </p:nvPr>
        </p:nvSpPr>
        <p:spPr/>
        <p:txBody>
          <a:bodyPr/>
          <a:lstStyle/>
          <a:p>
            <a:fld id="{B55DC4B6-A801-499A-AADF-244215A8E9E2}" type="datetimeFigureOut">
              <a:rPr lang="en-GB" smtClean="0"/>
              <a:t>30/01/2025</a:t>
            </a:fld>
            <a:endParaRPr lang="en-GB"/>
          </a:p>
        </p:txBody>
      </p:sp>
      <p:sp>
        <p:nvSpPr>
          <p:cNvPr id="6" name="Footer Placeholder 5">
            <a:extLst>
              <a:ext uri="{FF2B5EF4-FFF2-40B4-BE49-F238E27FC236}">
                <a16:creationId xmlns:a16="http://schemas.microsoft.com/office/drawing/2014/main" id="{E2D8E287-93BA-6275-9DBB-389522AC58F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900348C-64D6-3891-F65D-C319A34DC111}"/>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7365278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C945BB-469E-9548-7C0E-4A811C39C37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01AE4A2-378C-329C-6255-BECDAFAC8D3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7E0942-547D-A816-2164-2C8D4280956B}"/>
              </a:ext>
            </a:extLst>
          </p:cNvPr>
          <p:cNvSpPr>
            <a:spLocks noGrp="1"/>
          </p:cNvSpPr>
          <p:nvPr>
            <p:ph type="dt" sz="half" idx="10"/>
          </p:nvPr>
        </p:nvSpPr>
        <p:spPr/>
        <p:txBody>
          <a:bodyPr/>
          <a:lstStyle/>
          <a:p>
            <a:fld id="{B55DC4B6-A801-499A-AADF-244215A8E9E2}" type="datetimeFigureOut">
              <a:rPr lang="en-GB" smtClean="0"/>
              <a:t>30/01/2025</a:t>
            </a:fld>
            <a:endParaRPr lang="en-GB"/>
          </a:p>
        </p:txBody>
      </p:sp>
      <p:sp>
        <p:nvSpPr>
          <p:cNvPr id="5" name="Footer Placeholder 4">
            <a:extLst>
              <a:ext uri="{FF2B5EF4-FFF2-40B4-BE49-F238E27FC236}">
                <a16:creationId xmlns:a16="http://schemas.microsoft.com/office/drawing/2014/main" id="{6E60E341-1A7B-1DBC-202A-619D1463E98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360ABBB-C75F-D667-91D4-FDEC2093C17B}"/>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31999836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C9D171-91BA-B60A-107F-18E3F261E20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4004858-AB90-0041-6CD4-B61D4D1B86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DADF527-B3AB-C5D1-99A3-06E839456D60}"/>
              </a:ext>
            </a:extLst>
          </p:cNvPr>
          <p:cNvSpPr>
            <a:spLocks noGrp="1"/>
          </p:cNvSpPr>
          <p:nvPr>
            <p:ph type="dt" sz="half" idx="10"/>
          </p:nvPr>
        </p:nvSpPr>
        <p:spPr/>
        <p:txBody>
          <a:bodyPr/>
          <a:lstStyle/>
          <a:p>
            <a:fld id="{B55DC4B6-A801-499A-AADF-244215A8E9E2}" type="datetimeFigureOut">
              <a:rPr lang="en-GB" smtClean="0"/>
              <a:t>30/01/2025</a:t>
            </a:fld>
            <a:endParaRPr lang="en-GB"/>
          </a:p>
        </p:txBody>
      </p:sp>
      <p:sp>
        <p:nvSpPr>
          <p:cNvPr id="5" name="Footer Placeholder 4">
            <a:extLst>
              <a:ext uri="{FF2B5EF4-FFF2-40B4-BE49-F238E27FC236}">
                <a16:creationId xmlns:a16="http://schemas.microsoft.com/office/drawing/2014/main" id="{4C9359F9-3D0F-064D-66E8-918468885C5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9E8C38E-13A3-0DEA-D3AB-DA0BC276BBAE}"/>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4634169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9C3CDE7-0308-21B2-4078-9B083DEDE43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F46322C-ACCF-B874-FB76-B28080F0D46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493EEE7-D834-2F80-00B1-2119B0AC39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55DC4B6-A801-499A-AADF-244215A8E9E2}" type="datetimeFigureOut">
              <a:rPr lang="en-GB" smtClean="0"/>
              <a:t>30/01/2025</a:t>
            </a:fld>
            <a:endParaRPr lang="en-GB"/>
          </a:p>
        </p:txBody>
      </p:sp>
      <p:sp>
        <p:nvSpPr>
          <p:cNvPr id="5" name="Footer Placeholder 4">
            <a:extLst>
              <a:ext uri="{FF2B5EF4-FFF2-40B4-BE49-F238E27FC236}">
                <a16:creationId xmlns:a16="http://schemas.microsoft.com/office/drawing/2014/main" id="{BA09FA5A-C119-460C-5188-4E276E56D42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D0820BA7-DAE6-AA9A-B6B7-0E948A2D08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55DF8BC-3D64-494D-A8A8-87FE4487CF1F}" type="slidenum">
              <a:rPr lang="en-GB" smtClean="0"/>
              <a:t>‹#›</a:t>
            </a:fld>
            <a:endParaRPr lang="en-GB"/>
          </a:p>
        </p:txBody>
      </p:sp>
    </p:spTree>
    <p:extLst>
      <p:ext uri="{BB962C8B-B14F-4D97-AF65-F5344CB8AC3E}">
        <p14:creationId xmlns:p14="http://schemas.microsoft.com/office/powerpoint/2010/main" val="23321472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2.xml"/><Relationship Id="rId1" Type="http://schemas.openxmlformats.org/officeDocument/2006/relationships/video" Target="https://www.youtube.com/embed/vGyXoFZTv2s?feature=oembed" TargetMode="Externa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03CDEF7-7013-E23B-6EF9-15A1380ABDD3}"/>
              </a:ext>
            </a:extLst>
          </p:cNvPr>
          <p:cNvPicPr>
            <a:picLocks noChangeAspect="1"/>
          </p:cNvPicPr>
          <p:nvPr/>
        </p:nvPicPr>
        <p:blipFill rotWithShape="1">
          <a:blip r:embed="rId2"/>
          <a:srcRect l="19924" t="-446" r="17845" b="-14"/>
          <a:stretch/>
        </p:blipFill>
        <p:spPr>
          <a:xfrm>
            <a:off x="9672320" y="104298"/>
            <a:ext cx="2438400" cy="2214880"/>
          </a:xfrm>
          <a:prstGeom prst="rect">
            <a:avLst/>
          </a:prstGeom>
        </p:spPr>
      </p:pic>
      <p:sp>
        <p:nvSpPr>
          <p:cNvPr id="2" name="Title 1">
            <a:extLst>
              <a:ext uri="{FF2B5EF4-FFF2-40B4-BE49-F238E27FC236}">
                <a16:creationId xmlns:a16="http://schemas.microsoft.com/office/drawing/2014/main" id="{329E583B-CCFE-04D0-120D-A370A6FBB386}"/>
              </a:ext>
            </a:extLst>
          </p:cNvPr>
          <p:cNvSpPr>
            <a:spLocks noGrp="1"/>
          </p:cNvSpPr>
          <p:nvPr>
            <p:ph type="title"/>
          </p:nvPr>
        </p:nvSpPr>
        <p:spPr>
          <a:xfrm>
            <a:off x="411480" y="681037"/>
            <a:ext cx="10515600" cy="1325563"/>
          </a:xfrm>
        </p:spPr>
        <p:txBody>
          <a:bodyPr/>
          <a:lstStyle/>
          <a:p>
            <a:r>
              <a:rPr lang="en-GB" dirty="0"/>
              <a:t>BGN Whole School Mission Week</a:t>
            </a:r>
            <a:br>
              <a:rPr lang="en-GB" dirty="0"/>
            </a:br>
            <a:r>
              <a:rPr lang="en-GB" dirty="0"/>
              <a:t>January 2025</a:t>
            </a:r>
          </a:p>
        </p:txBody>
      </p:sp>
      <p:sp>
        <p:nvSpPr>
          <p:cNvPr id="6" name="Rectangle 5">
            <a:extLst>
              <a:ext uri="{FF2B5EF4-FFF2-40B4-BE49-F238E27FC236}">
                <a16:creationId xmlns:a16="http://schemas.microsoft.com/office/drawing/2014/main" id="{1B7618DE-54C1-904A-B3D3-AB8CEA2A8C40}"/>
              </a:ext>
            </a:extLst>
          </p:cNvPr>
          <p:cNvSpPr/>
          <p:nvPr/>
        </p:nvSpPr>
        <p:spPr>
          <a:xfrm>
            <a:off x="3133725" y="7800975"/>
            <a:ext cx="10358438" cy="65405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540385" algn="ctr" eaLnBrk="0" fontAlgn="base" hangingPunct="0">
              <a:lnSpc>
                <a:spcPct val="107000"/>
              </a:lnSpc>
              <a:spcAft>
                <a:spcPts val="800"/>
              </a:spcAft>
            </a:pPr>
            <a:r>
              <a:rPr lang="en-GB" sz="2400" b="1" i="1" kern="1200">
                <a:solidFill>
                  <a:srgbClr val="FFFFFF"/>
                </a:solidFill>
                <a:effectLst/>
                <a:latin typeface="Tempus Sans ITC" panose="04020404030D07020202" pitchFamily="82" charset="0"/>
                <a:ea typeface="Calibri" panose="020F0502020204030204" pitchFamily="34" charset="0"/>
                <a:cs typeface="Times New Roman" panose="02020603050405020304" pitchFamily="18" charset="0"/>
              </a:rPr>
              <a:t>A hub of faith and learning with Christ at its centre                       </a:t>
            </a:r>
            <a:endParaRPr lang="en-GB" sz="1100" kern="100">
              <a:effectLst/>
              <a:ea typeface="Calibri" panose="020F0502020204030204" pitchFamily="34" charset="0"/>
              <a:cs typeface="Times New Roman" panose="02020603050405020304" pitchFamily="18" charset="0"/>
            </a:endParaRPr>
          </a:p>
        </p:txBody>
      </p:sp>
      <p:sp>
        <p:nvSpPr>
          <p:cNvPr id="8" name="Rectangle 6">
            <a:extLst>
              <a:ext uri="{FF2B5EF4-FFF2-40B4-BE49-F238E27FC236}">
                <a16:creationId xmlns:a16="http://schemas.microsoft.com/office/drawing/2014/main" id="{4E64A16F-7E13-DA22-1CCC-429413769964}"/>
              </a:ext>
            </a:extLst>
          </p:cNvPr>
          <p:cNvSpPr>
            <a:spLocks noChangeArrowheads="1"/>
          </p:cNvSpPr>
          <p:nvPr/>
        </p:nvSpPr>
        <p:spPr bwMode="auto">
          <a:xfrm>
            <a:off x="2968625" y="12573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9" name="Rectangle 7">
            <a:extLst>
              <a:ext uri="{FF2B5EF4-FFF2-40B4-BE49-F238E27FC236}">
                <a16:creationId xmlns:a16="http://schemas.microsoft.com/office/drawing/2014/main" id="{B6D5EA74-CF71-637A-F2DD-EB489EC81FAC}"/>
              </a:ext>
            </a:extLst>
          </p:cNvPr>
          <p:cNvSpPr>
            <a:spLocks noChangeArrowheads="1"/>
          </p:cNvSpPr>
          <p:nvPr/>
        </p:nvSpPr>
        <p:spPr bwMode="auto">
          <a:xfrm>
            <a:off x="2968625" y="17145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hub</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of</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faith</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and learning with Christ</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at its</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centre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0" name="Rectangle 9">
            <a:extLst>
              <a:ext uri="{FF2B5EF4-FFF2-40B4-BE49-F238E27FC236}">
                <a16:creationId xmlns:a16="http://schemas.microsoft.com/office/drawing/2014/main" id="{632F7C46-E08D-A120-431B-B85E65B9E09D}"/>
              </a:ext>
            </a:extLst>
          </p:cNvPr>
          <p:cNvSpPr>
            <a:spLocks noChangeArrowheads="1"/>
          </p:cNvSpPr>
          <p:nvPr/>
        </p:nvSpPr>
        <p:spPr bwMode="auto">
          <a:xfrm>
            <a:off x="2968625" y="20828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2" name="Content Placeholder 11">
            <a:extLst>
              <a:ext uri="{FF2B5EF4-FFF2-40B4-BE49-F238E27FC236}">
                <a16:creationId xmlns:a16="http://schemas.microsoft.com/office/drawing/2014/main" id="{D0CC44A2-900E-558C-A3E3-2F8D1E432039}"/>
              </a:ext>
            </a:extLst>
          </p:cNvPr>
          <p:cNvSpPr>
            <a:spLocks noGrp="1"/>
          </p:cNvSpPr>
          <p:nvPr>
            <p:ph idx="1"/>
          </p:nvPr>
        </p:nvSpPr>
        <p:spPr>
          <a:xfrm>
            <a:off x="513080" y="2142332"/>
            <a:ext cx="10515600" cy="4351338"/>
          </a:xfrm>
        </p:spPr>
        <p:txBody>
          <a:bodyPr/>
          <a:lstStyle/>
          <a:p>
            <a:endParaRPr lang="en-GB" dirty="0"/>
          </a:p>
        </p:txBody>
      </p:sp>
    </p:spTree>
    <p:extLst>
      <p:ext uri="{BB962C8B-B14F-4D97-AF65-F5344CB8AC3E}">
        <p14:creationId xmlns:p14="http://schemas.microsoft.com/office/powerpoint/2010/main" val="30129847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03CDEF7-7013-E23B-6EF9-15A1380ABDD3}"/>
              </a:ext>
            </a:extLst>
          </p:cNvPr>
          <p:cNvPicPr>
            <a:picLocks noChangeAspect="1"/>
          </p:cNvPicPr>
          <p:nvPr/>
        </p:nvPicPr>
        <p:blipFill rotWithShape="1">
          <a:blip r:embed="rId2"/>
          <a:srcRect l="19924" t="-446" r="17845" b="-14"/>
          <a:stretch/>
        </p:blipFill>
        <p:spPr>
          <a:xfrm>
            <a:off x="9672320" y="104298"/>
            <a:ext cx="2438400" cy="2214880"/>
          </a:xfrm>
          <a:prstGeom prst="rect">
            <a:avLst/>
          </a:prstGeom>
        </p:spPr>
      </p:pic>
      <p:sp>
        <p:nvSpPr>
          <p:cNvPr id="2" name="Title 1">
            <a:extLst>
              <a:ext uri="{FF2B5EF4-FFF2-40B4-BE49-F238E27FC236}">
                <a16:creationId xmlns:a16="http://schemas.microsoft.com/office/drawing/2014/main" id="{329E583B-CCFE-04D0-120D-A370A6FBB386}"/>
              </a:ext>
            </a:extLst>
          </p:cNvPr>
          <p:cNvSpPr>
            <a:spLocks noGrp="1"/>
          </p:cNvSpPr>
          <p:nvPr>
            <p:ph type="title"/>
          </p:nvPr>
        </p:nvSpPr>
        <p:spPr>
          <a:xfrm>
            <a:off x="228600" y="73818"/>
            <a:ext cx="10515600" cy="960121"/>
          </a:xfrm>
        </p:spPr>
        <p:txBody>
          <a:bodyPr>
            <a:normAutofit/>
          </a:bodyPr>
          <a:lstStyle/>
          <a:p>
            <a:r>
              <a:rPr lang="en-GB" sz="2000" dirty="0"/>
              <a:t>For our BGN Whole School Mission week in </a:t>
            </a:r>
            <a:r>
              <a:rPr lang="en-GB" sz="2000" dirty="0">
                <a:latin typeface="Lucida Handwriting" panose="03010101010101010101" pitchFamily="66" charset="0"/>
              </a:rPr>
              <a:t>R.E </a:t>
            </a:r>
            <a:r>
              <a:rPr lang="en-GB" sz="2000" dirty="0"/>
              <a:t>we have been focusing on the</a:t>
            </a:r>
            <a:br>
              <a:rPr lang="en-GB" sz="2000" dirty="0"/>
            </a:br>
            <a:r>
              <a:rPr lang="en-GB" sz="2000" dirty="0"/>
              <a:t> theme of </a:t>
            </a:r>
            <a:r>
              <a:rPr lang="en-GB" sz="2000" dirty="0">
                <a:latin typeface="Lucida Handwriting" panose="03010101010101010101" pitchFamily="66" charset="0"/>
              </a:rPr>
              <a:t>hope</a:t>
            </a:r>
            <a:r>
              <a:rPr lang="en-GB" sz="2000" dirty="0"/>
              <a:t> by looking into the life of </a:t>
            </a:r>
            <a:r>
              <a:rPr lang="en-GB" sz="2000" dirty="0">
                <a:latin typeface="Lucida Handwriting" panose="03010101010101010101" pitchFamily="66" charset="0"/>
              </a:rPr>
              <a:t>Sister Clare Crockett</a:t>
            </a:r>
          </a:p>
        </p:txBody>
      </p:sp>
      <p:sp>
        <p:nvSpPr>
          <p:cNvPr id="6" name="Rectangle 5">
            <a:extLst>
              <a:ext uri="{FF2B5EF4-FFF2-40B4-BE49-F238E27FC236}">
                <a16:creationId xmlns:a16="http://schemas.microsoft.com/office/drawing/2014/main" id="{1B7618DE-54C1-904A-B3D3-AB8CEA2A8C40}"/>
              </a:ext>
            </a:extLst>
          </p:cNvPr>
          <p:cNvSpPr/>
          <p:nvPr/>
        </p:nvSpPr>
        <p:spPr>
          <a:xfrm>
            <a:off x="3133725" y="7800975"/>
            <a:ext cx="10358438" cy="65405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540385" algn="ctr" eaLnBrk="0" fontAlgn="base" hangingPunct="0">
              <a:lnSpc>
                <a:spcPct val="107000"/>
              </a:lnSpc>
              <a:spcAft>
                <a:spcPts val="800"/>
              </a:spcAft>
            </a:pPr>
            <a:r>
              <a:rPr lang="en-GB" sz="2400" b="1" i="1" kern="1200">
                <a:solidFill>
                  <a:srgbClr val="FFFFFF"/>
                </a:solidFill>
                <a:effectLst/>
                <a:latin typeface="Tempus Sans ITC" panose="04020404030D07020202" pitchFamily="82" charset="0"/>
                <a:ea typeface="Calibri" panose="020F0502020204030204" pitchFamily="34" charset="0"/>
                <a:cs typeface="Times New Roman" panose="02020603050405020304" pitchFamily="18" charset="0"/>
              </a:rPr>
              <a:t>A hub of faith and learning with Christ at its centre                       </a:t>
            </a:r>
            <a:endParaRPr lang="en-GB" sz="1100" kern="100">
              <a:effectLst/>
              <a:ea typeface="Calibri" panose="020F0502020204030204" pitchFamily="34" charset="0"/>
              <a:cs typeface="Times New Roman" panose="02020603050405020304" pitchFamily="18" charset="0"/>
            </a:endParaRPr>
          </a:p>
        </p:txBody>
      </p:sp>
      <p:sp>
        <p:nvSpPr>
          <p:cNvPr id="8" name="Rectangle 6">
            <a:extLst>
              <a:ext uri="{FF2B5EF4-FFF2-40B4-BE49-F238E27FC236}">
                <a16:creationId xmlns:a16="http://schemas.microsoft.com/office/drawing/2014/main" id="{4E64A16F-7E13-DA22-1CCC-429413769964}"/>
              </a:ext>
            </a:extLst>
          </p:cNvPr>
          <p:cNvSpPr>
            <a:spLocks noChangeArrowheads="1"/>
          </p:cNvSpPr>
          <p:nvPr/>
        </p:nvSpPr>
        <p:spPr bwMode="auto">
          <a:xfrm>
            <a:off x="2968625" y="12573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9" name="Rectangle 7">
            <a:extLst>
              <a:ext uri="{FF2B5EF4-FFF2-40B4-BE49-F238E27FC236}">
                <a16:creationId xmlns:a16="http://schemas.microsoft.com/office/drawing/2014/main" id="{B6D5EA74-CF71-637A-F2DD-EB489EC81FAC}"/>
              </a:ext>
            </a:extLst>
          </p:cNvPr>
          <p:cNvSpPr>
            <a:spLocks noChangeArrowheads="1"/>
          </p:cNvSpPr>
          <p:nvPr/>
        </p:nvSpPr>
        <p:spPr bwMode="auto">
          <a:xfrm>
            <a:off x="2968625" y="17145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hub</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of</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faith</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and learning with Christ</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at its</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centre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0" name="Rectangle 9">
            <a:extLst>
              <a:ext uri="{FF2B5EF4-FFF2-40B4-BE49-F238E27FC236}">
                <a16:creationId xmlns:a16="http://schemas.microsoft.com/office/drawing/2014/main" id="{632F7C46-E08D-A120-431B-B85E65B9E09D}"/>
              </a:ext>
            </a:extLst>
          </p:cNvPr>
          <p:cNvSpPr>
            <a:spLocks noChangeArrowheads="1"/>
          </p:cNvSpPr>
          <p:nvPr/>
        </p:nvSpPr>
        <p:spPr bwMode="auto">
          <a:xfrm>
            <a:off x="2968625" y="20828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2" name="Content Placeholder 11">
            <a:extLst>
              <a:ext uri="{FF2B5EF4-FFF2-40B4-BE49-F238E27FC236}">
                <a16:creationId xmlns:a16="http://schemas.microsoft.com/office/drawing/2014/main" id="{D0CC44A2-900E-558C-A3E3-2F8D1E432039}"/>
              </a:ext>
            </a:extLst>
          </p:cNvPr>
          <p:cNvSpPr>
            <a:spLocks noGrp="1"/>
          </p:cNvSpPr>
          <p:nvPr>
            <p:ph idx="1"/>
          </p:nvPr>
        </p:nvSpPr>
        <p:spPr>
          <a:xfrm>
            <a:off x="302260" y="1033939"/>
            <a:ext cx="9296400" cy="4745038"/>
          </a:xfrm>
        </p:spPr>
        <p:txBody>
          <a:bodyPr>
            <a:normAutofit/>
          </a:bodyPr>
          <a:lstStyle/>
          <a:p>
            <a:pPr marL="0" indent="0">
              <a:buNone/>
            </a:pPr>
            <a:r>
              <a:rPr lang="en-GB" sz="1800" dirty="0">
                <a:latin typeface="Calibri Light" panose="020F0302020204030204" pitchFamily="34" charset="0"/>
                <a:ea typeface="Calibri Light" panose="020F0302020204030204" pitchFamily="34" charset="0"/>
                <a:cs typeface="Calibri Light" panose="020F0302020204030204" pitchFamily="34" charset="0"/>
              </a:rPr>
              <a:t>Sister Clare Crockett from the City of Derry died whilst serving as a nun in Ecuador in 2016.</a:t>
            </a:r>
          </a:p>
          <a:p>
            <a:pPr marL="0" indent="0">
              <a:buNone/>
            </a:pPr>
            <a:r>
              <a:rPr lang="en-GB" sz="1800" dirty="0">
                <a:latin typeface="Calibri Light" panose="020F0302020204030204" pitchFamily="34" charset="0"/>
                <a:ea typeface="Calibri Light" panose="020F0302020204030204" pitchFamily="34" charset="0"/>
                <a:cs typeface="Calibri Light" panose="020F0302020204030204" pitchFamily="34" charset="0"/>
              </a:rPr>
              <a:t>She was declared a </a:t>
            </a:r>
            <a:r>
              <a:rPr lang="en-GB" sz="1800" b="1" dirty="0">
                <a:latin typeface="Calibri Light" panose="020F0302020204030204" pitchFamily="34" charset="0"/>
                <a:ea typeface="Calibri Light" panose="020F0302020204030204" pitchFamily="34" charset="0"/>
                <a:cs typeface="Calibri Light" panose="020F0302020204030204" pitchFamily="34" charset="0"/>
              </a:rPr>
              <a:t>Servant of God </a:t>
            </a:r>
            <a:r>
              <a:rPr lang="en-GB" sz="1800" dirty="0">
                <a:latin typeface="Calibri Light" panose="020F0302020204030204" pitchFamily="34" charset="0"/>
                <a:ea typeface="Calibri Light" panose="020F0302020204030204" pitchFamily="34" charset="0"/>
                <a:cs typeface="Calibri Light" panose="020F0302020204030204" pitchFamily="34" charset="0"/>
              </a:rPr>
              <a:t>by the Catholic Church - the first step towards becoming a saint and a ceremony which recognised her as a candidate for sainthood, was held in Madrid earlier this month.</a:t>
            </a:r>
          </a:p>
          <a:p>
            <a:pPr marL="0" indent="0">
              <a:buNone/>
            </a:pPr>
            <a:r>
              <a:rPr lang="en-GB" sz="1800" b="0" i="0" dirty="0">
                <a:solidFill>
                  <a:srgbClr val="141414"/>
                </a:solidFill>
                <a:effectLst/>
                <a:latin typeface="Calibri Light" panose="020F0302020204030204" pitchFamily="34" charset="0"/>
                <a:ea typeface="Calibri Light" panose="020F0302020204030204" pitchFamily="34" charset="0"/>
                <a:cs typeface="Calibri Light" panose="020F0302020204030204" pitchFamily="34" charset="0"/>
              </a:rPr>
              <a:t>We have studied the life of Sister Clare, her impact on the world whilst alive and how her ambition to be a ‘famous nun’ is now realised. </a:t>
            </a:r>
            <a:r>
              <a:rPr lang="en-GB" sz="1800" dirty="0">
                <a:solidFill>
                  <a:srgbClr val="141414"/>
                </a:solidFill>
                <a:latin typeface="Calibri Light" panose="020F0302020204030204" pitchFamily="34" charset="0"/>
                <a:ea typeface="Calibri Light" panose="020F0302020204030204" pitchFamily="34" charset="0"/>
                <a:cs typeface="Calibri Light" panose="020F0302020204030204" pitchFamily="34" charset="0"/>
              </a:rPr>
              <a:t>She had an enormous sense of </a:t>
            </a:r>
            <a:r>
              <a:rPr lang="en-GB" sz="1800" i="1" dirty="0">
                <a:solidFill>
                  <a:srgbClr val="141414"/>
                </a:solidFill>
                <a:latin typeface="Calibri Light" panose="020F0302020204030204" pitchFamily="34" charset="0"/>
                <a:ea typeface="Calibri Light" panose="020F0302020204030204" pitchFamily="34" charset="0"/>
                <a:cs typeface="Calibri Light" panose="020F0302020204030204" pitchFamily="34" charset="0"/>
              </a:rPr>
              <a:t>FUN!</a:t>
            </a:r>
            <a:endParaRPr lang="en-GB" sz="1800" b="0" i="1" dirty="0">
              <a:solidFill>
                <a:srgbClr val="141414"/>
              </a:solidFill>
              <a:effectLst/>
              <a:latin typeface="Calibri Light" panose="020F0302020204030204" pitchFamily="34" charset="0"/>
              <a:ea typeface="Calibri Light" panose="020F0302020204030204" pitchFamily="34" charset="0"/>
              <a:cs typeface="Calibri Light" panose="020F0302020204030204" pitchFamily="34" charset="0"/>
            </a:endParaRPr>
          </a:p>
          <a:p>
            <a:pPr marL="0" indent="0">
              <a:buNone/>
            </a:pPr>
            <a:r>
              <a:rPr lang="en-GB" sz="1800" b="0" i="0" dirty="0">
                <a:solidFill>
                  <a:srgbClr val="141414"/>
                </a:solidFill>
                <a:effectLst/>
                <a:latin typeface="Calibri Light" panose="020F0302020204030204" pitchFamily="34" charset="0"/>
                <a:ea typeface="Calibri Light" panose="020F0302020204030204" pitchFamily="34" charset="0"/>
                <a:cs typeface="Calibri Light" panose="020F0302020204030204" pitchFamily="34" charset="0"/>
              </a:rPr>
              <a:t>Sister Clare’s friends were said to be in disbelief after she announced her decision while holding a "beer in one hand and a cigarette in the other".</a:t>
            </a:r>
          </a:p>
          <a:p>
            <a:pPr marL="0" indent="0">
              <a:buNone/>
            </a:pPr>
            <a:r>
              <a:rPr lang="en-GB" sz="1800" dirty="0">
                <a:solidFill>
                  <a:srgbClr val="141414"/>
                </a:solidFill>
                <a:latin typeface="Calibri Light" panose="020F0302020204030204" pitchFamily="34" charset="0"/>
                <a:ea typeface="Calibri Light" panose="020F0302020204030204" pitchFamily="34" charset="0"/>
                <a:cs typeface="Calibri Light" panose="020F0302020204030204" pitchFamily="34" charset="0"/>
              </a:rPr>
              <a:t>Her motto for life was, ‘</a:t>
            </a:r>
            <a:r>
              <a:rPr lang="en-GB" sz="1800">
                <a:solidFill>
                  <a:srgbClr val="141414"/>
                </a:solidFill>
                <a:latin typeface="Calibri Light" panose="020F0302020204030204" pitchFamily="34" charset="0"/>
                <a:ea typeface="Calibri Light" panose="020F0302020204030204" pitchFamily="34" charset="0"/>
                <a:cs typeface="Calibri Light" panose="020F0302020204030204" pitchFamily="34" charset="0"/>
              </a:rPr>
              <a:t>All or </a:t>
            </a:r>
            <a:r>
              <a:rPr lang="en-GB" sz="1800" dirty="0">
                <a:solidFill>
                  <a:srgbClr val="141414"/>
                </a:solidFill>
                <a:latin typeface="Calibri Light" panose="020F0302020204030204" pitchFamily="34" charset="0"/>
                <a:ea typeface="Calibri Light" panose="020F0302020204030204" pitchFamily="34" charset="0"/>
                <a:cs typeface="Calibri Light" panose="020F0302020204030204" pitchFamily="34" charset="0"/>
              </a:rPr>
              <a:t>Nothing!’</a:t>
            </a:r>
            <a:endParaRPr lang="en-GB" sz="1800" dirty="0">
              <a:latin typeface="Calibri Light" panose="020F0302020204030204" pitchFamily="34" charset="0"/>
              <a:ea typeface="Calibri Light" panose="020F0302020204030204" pitchFamily="34" charset="0"/>
              <a:cs typeface="Calibri Light" panose="020F0302020204030204" pitchFamily="34" charset="0"/>
            </a:endParaRPr>
          </a:p>
        </p:txBody>
      </p:sp>
      <p:sp>
        <p:nvSpPr>
          <p:cNvPr id="3" name="Rectangle: Rounded Corners 2">
            <a:extLst>
              <a:ext uri="{FF2B5EF4-FFF2-40B4-BE49-F238E27FC236}">
                <a16:creationId xmlns:a16="http://schemas.microsoft.com/office/drawing/2014/main" id="{E6E9355C-E6C1-3AE0-0A60-E325203E45F8}"/>
              </a:ext>
            </a:extLst>
          </p:cNvPr>
          <p:cNvSpPr/>
          <p:nvPr/>
        </p:nvSpPr>
        <p:spPr>
          <a:xfrm>
            <a:off x="228600" y="3981925"/>
            <a:ext cx="3970020" cy="2722881"/>
          </a:xfrm>
          <a:prstGeom prst="roundRect">
            <a:avLst/>
          </a:prstGeom>
          <a:solidFill>
            <a:srgbClr val="FDE1C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solidFill>
                  <a:schemeClr val="tx2"/>
                </a:solidFill>
                <a:latin typeface="Lucida Handwriting" panose="03010101010101010101" pitchFamily="66" charset="0"/>
              </a:rPr>
              <a:t>Students have been overwhelmed by the fact that she stated that she would die young, maybe at the same age as Jesus.  Five days later, this became true when she died at the age of 33.</a:t>
            </a:r>
          </a:p>
        </p:txBody>
      </p:sp>
      <p:pic>
        <p:nvPicPr>
          <p:cNvPr id="5" name="Picture 4">
            <a:extLst>
              <a:ext uri="{FF2B5EF4-FFF2-40B4-BE49-F238E27FC236}">
                <a16:creationId xmlns:a16="http://schemas.microsoft.com/office/drawing/2014/main" id="{D8DEC402-6CC1-6E99-622E-867038930C3E}"/>
              </a:ext>
            </a:extLst>
          </p:cNvPr>
          <p:cNvPicPr>
            <a:picLocks noChangeAspect="1"/>
          </p:cNvPicPr>
          <p:nvPr/>
        </p:nvPicPr>
        <p:blipFill>
          <a:blip r:embed="rId3"/>
          <a:stretch>
            <a:fillRect/>
          </a:stretch>
        </p:blipFill>
        <p:spPr>
          <a:xfrm>
            <a:off x="5821680" y="3209955"/>
            <a:ext cx="6370320" cy="3676620"/>
          </a:xfrm>
          <a:prstGeom prst="rect">
            <a:avLst/>
          </a:prstGeom>
        </p:spPr>
      </p:pic>
    </p:spTree>
    <p:extLst>
      <p:ext uri="{BB962C8B-B14F-4D97-AF65-F5344CB8AC3E}">
        <p14:creationId xmlns:p14="http://schemas.microsoft.com/office/powerpoint/2010/main" val="32733702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03CDEF7-7013-E23B-6EF9-15A1380ABDD3}"/>
              </a:ext>
            </a:extLst>
          </p:cNvPr>
          <p:cNvPicPr>
            <a:picLocks noChangeAspect="1"/>
          </p:cNvPicPr>
          <p:nvPr/>
        </p:nvPicPr>
        <p:blipFill rotWithShape="1">
          <a:blip r:embed="rId2"/>
          <a:srcRect l="19924" t="-446" r="17845" b="-14"/>
          <a:stretch/>
        </p:blipFill>
        <p:spPr>
          <a:xfrm>
            <a:off x="9672320" y="104298"/>
            <a:ext cx="2438400" cy="2214880"/>
          </a:xfrm>
          <a:prstGeom prst="rect">
            <a:avLst/>
          </a:prstGeom>
        </p:spPr>
      </p:pic>
      <p:sp>
        <p:nvSpPr>
          <p:cNvPr id="2" name="Title 1">
            <a:extLst>
              <a:ext uri="{FF2B5EF4-FFF2-40B4-BE49-F238E27FC236}">
                <a16:creationId xmlns:a16="http://schemas.microsoft.com/office/drawing/2014/main" id="{329E583B-CCFE-04D0-120D-A370A6FBB386}"/>
              </a:ext>
            </a:extLst>
          </p:cNvPr>
          <p:cNvSpPr>
            <a:spLocks noGrp="1"/>
          </p:cNvSpPr>
          <p:nvPr>
            <p:ph type="title"/>
          </p:nvPr>
        </p:nvSpPr>
        <p:spPr>
          <a:xfrm>
            <a:off x="228600" y="73818"/>
            <a:ext cx="10515600" cy="960121"/>
          </a:xfrm>
        </p:spPr>
        <p:txBody>
          <a:bodyPr>
            <a:normAutofit/>
          </a:bodyPr>
          <a:lstStyle/>
          <a:p>
            <a:r>
              <a:rPr lang="en-GB" sz="2000" dirty="0"/>
              <a:t>For our BGN Whole School Mission week in </a:t>
            </a:r>
            <a:r>
              <a:rPr lang="en-GB" sz="2000" dirty="0">
                <a:latin typeface="Lucida Handwriting" panose="03010101010101010101" pitchFamily="66" charset="0"/>
              </a:rPr>
              <a:t>French </a:t>
            </a:r>
            <a:r>
              <a:rPr lang="en-GB" sz="2000" dirty="0"/>
              <a:t>we have been focusing on the</a:t>
            </a:r>
            <a:br>
              <a:rPr lang="en-GB" sz="2000" dirty="0"/>
            </a:br>
            <a:r>
              <a:rPr lang="en-GB" sz="2000" dirty="0"/>
              <a:t> theme of </a:t>
            </a:r>
            <a:r>
              <a:rPr lang="en-GB" sz="2000" dirty="0">
                <a:latin typeface="Lucida Handwriting" panose="03010101010101010101" pitchFamily="66" charset="0"/>
              </a:rPr>
              <a:t>hope</a:t>
            </a:r>
            <a:r>
              <a:rPr lang="en-GB" sz="2000" dirty="0"/>
              <a:t> by looking into </a:t>
            </a:r>
            <a:r>
              <a:rPr lang="en-GB" sz="2000" dirty="0">
                <a:latin typeface="Lucida Handwriting" panose="03010101010101010101" pitchFamily="66" charset="0"/>
              </a:rPr>
              <a:t>the reopening of Notre Dame de Paris</a:t>
            </a:r>
            <a:endParaRPr lang="en-GB" sz="2000" i="1" dirty="0">
              <a:latin typeface="Lucida Handwriting" panose="03010101010101010101" pitchFamily="66" charset="0"/>
            </a:endParaRPr>
          </a:p>
        </p:txBody>
      </p:sp>
      <p:sp>
        <p:nvSpPr>
          <p:cNvPr id="6" name="Rectangle 5">
            <a:extLst>
              <a:ext uri="{FF2B5EF4-FFF2-40B4-BE49-F238E27FC236}">
                <a16:creationId xmlns:a16="http://schemas.microsoft.com/office/drawing/2014/main" id="{1B7618DE-54C1-904A-B3D3-AB8CEA2A8C40}"/>
              </a:ext>
            </a:extLst>
          </p:cNvPr>
          <p:cNvSpPr/>
          <p:nvPr/>
        </p:nvSpPr>
        <p:spPr>
          <a:xfrm>
            <a:off x="3133725" y="7800975"/>
            <a:ext cx="10358438" cy="65405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540385" algn="ctr" eaLnBrk="0" fontAlgn="base" hangingPunct="0">
              <a:lnSpc>
                <a:spcPct val="107000"/>
              </a:lnSpc>
              <a:spcAft>
                <a:spcPts val="800"/>
              </a:spcAft>
            </a:pPr>
            <a:r>
              <a:rPr lang="en-GB" sz="2400" b="1" i="1" kern="1200">
                <a:solidFill>
                  <a:srgbClr val="FFFFFF"/>
                </a:solidFill>
                <a:effectLst/>
                <a:latin typeface="Tempus Sans ITC" panose="04020404030D07020202" pitchFamily="82" charset="0"/>
                <a:ea typeface="Calibri" panose="020F0502020204030204" pitchFamily="34" charset="0"/>
                <a:cs typeface="Times New Roman" panose="02020603050405020304" pitchFamily="18" charset="0"/>
              </a:rPr>
              <a:t>A hub of faith and learning with Christ at its centre                       </a:t>
            </a:r>
            <a:endParaRPr lang="en-GB" sz="1100" kern="100">
              <a:effectLst/>
              <a:ea typeface="Calibri" panose="020F0502020204030204" pitchFamily="34" charset="0"/>
              <a:cs typeface="Times New Roman" panose="02020603050405020304" pitchFamily="18" charset="0"/>
            </a:endParaRPr>
          </a:p>
        </p:txBody>
      </p:sp>
      <p:sp>
        <p:nvSpPr>
          <p:cNvPr id="8" name="Rectangle 6">
            <a:extLst>
              <a:ext uri="{FF2B5EF4-FFF2-40B4-BE49-F238E27FC236}">
                <a16:creationId xmlns:a16="http://schemas.microsoft.com/office/drawing/2014/main" id="{4E64A16F-7E13-DA22-1CCC-429413769964}"/>
              </a:ext>
            </a:extLst>
          </p:cNvPr>
          <p:cNvSpPr>
            <a:spLocks noChangeArrowheads="1"/>
          </p:cNvSpPr>
          <p:nvPr/>
        </p:nvSpPr>
        <p:spPr bwMode="auto">
          <a:xfrm>
            <a:off x="2968625" y="12573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9" name="Rectangle 7">
            <a:extLst>
              <a:ext uri="{FF2B5EF4-FFF2-40B4-BE49-F238E27FC236}">
                <a16:creationId xmlns:a16="http://schemas.microsoft.com/office/drawing/2014/main" id="{B6D5EA74-CF71-637A-F2DD-EB489EC81FAC}"/>
              </a:ext>
            </a:extLst>
          </p:cNvPr>
          <p:cNvSpPr>
            <a:spLocks noChangeArrowheads="1"/>
          </p:cNvSpPr>
          <p:nvPr/>
        </p:nvSpPr>
        <p:spPr bwMode="auto">
          <a:xfrm>
            <a:off x="2968625" y="17145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hub</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of</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faith</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and learning with Christ</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at its</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centre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0" name="Rectangle 9">
            <a:extLst>
              <a:ext uri="{FF2B5EF4-FFF2-40B4-BE49-F238E27FC236}">
                <a16:creationId xmlns:a16="http://schemas.microsoft.com/office/drawing/2014/main" id="{632F7C46-E08D-A120-431B-B85E65B9E09D}"/>
              </a:ext>
            </a:extLst>
          </p:cNvPr>
          <p:cNvSpPr>
            <a:spLocks noChangeArrowheads="1"/>
          </p:cNvSpPr>
          <p:nvPr/>
        </p:nvSpPr>
        <p:spPr bwMode="auto">
          <a:xfrm>
            <a:off x="2968625" y="20828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2" name="Content Placeholder 11">
            <a:extLst>
              <a:ext uri="{FF2B5EF4-FFF2-40B4-BE49-F238E27FC236}">
                <a16:creationId xmlns:a16="http://schemas.microsoft.com/office/drawing/2014/main" id="{D0CC44A2-900E-558C-A3E3-2F8D1E432039}"/>
              </a:ext>
            </a:extLst>
          </p:cNvPr>
          <p:cNvSpPr>
            <a:spLocks noGrp="1"/>
          </p:cNvSpPr>
          <p:nvPr>
            <p:ph idx="1"/>
          </p:nvPr>
        </p:nvSpPr>
        <p:spPr>
          <a:xfrm>
            <a:off x="302260" y="1033939"/>
            <a:ext cx="9296400" cy="4745038"/>
          </a:xfrm>
        </p:spPr>
        <p:txBody>
          <a:bodyPr>
            <a:normAutofit/>
          </a:bodyPr>
          <a:lstStyle/>
          <a:p>
            <a:pPr marL="0" indent="0">
              <a:buNone/>
            </a:pPr>
            <a:r>
              <a:rPr lang="en-GB" sz="1800" dirty="0">
                <a:latin typeface="Calibri Light" panose="020F0302020204030204" pitchFamily="34" charset="0"/>
                <a:ea typeface="Calibri Light" panose="020F0302020204030204" pitchFamily="34" charset="0"/>
                <a:cs typeface="Calibri Light" panose="020F0302020204030204" pitchFamily="34" charset="0"/>
              </a:rPr>
              <a:t>We watched a news video about the reopening of Notre Dame after the devastating fire in 2019. We saw the sense of loss experienced at the time, we learned about the amazing and tireless work that went into the restoration, and we saw the beautiful end result as Notre Dame reopened to the public in December 2024.</a:t>
            </a:r>
          </a:p>
          <a:p>
            <a:pPr marL="0" indent="0">
              <a:buNone/>
            </a:pPr>
            <a:r>
              <a:rPr lang="en-GB" sz="1800" dirty="0">
                <a:latin typeface="Calibri Light" panose="020F0302020204030204" pitchFamily="34" charset="0"/>
                <a:ea typeface="Calibri Light" panose="020F0302020204030204" pitchFamily="34" charset="0"/>
                <a:cs typeface="Calibri Light" panose="020F0302020204030204" pitchFamily="34" charset="0"/>
              </a:rPr>
              <a:t>We listened to a French version of Hallelujah by Vianney, written especially for the reopening.</a:t>
            </a:r>
          </a:p>
          <a:p>
            <a:pPr marL="0" indent="0">
              <a:buNone/>
            </a:pPr>
            <a:r>
              <a:rPr lang="en-GB" sz="1800" dirty="0">
                <a:latin typeface="Calibri Light" panose="020F0302020204030204" pitchFamily="34" charset="0"/>
                <a:ea typeface="Calibri Light" panose="020F0302020204030204" pitchFamily="34" charset="0"/>
                <a:cs typeface="Calibri Light" panose="020F0302020204030204" pitchFamily="34" charset="0"/>
              </a:rPr>
              <a:t>Pupils in Year 10-13 also translated a particularly moving text about the reopening, ending “Hope is nourished by prayer. Hope is nourished by our daily choices”.</a:t>
            </a:r>
          </a:p>
        </p:txBody>
      </p:sp>
      <p:sp>
        <p:nvSpPr>
          <p:cNvPr id="3" name="Rectangle: Rounded Corners 2">
            <a:extLst>
              <a:ext uri="{FF2B5EF4-FFF2-40B4-BE49-F238E27FC236}">
                <a16:creationId xmlns:a16="http://schemas.microsoft.com/office/drawing/2014/main" id="{E6E9355C-E6C1-3AE0-0A60-E325203E45F8}"/>
              </a:ext>
            </a:extLst>
          </p:cNvPr>
          <p:cNvSpPr/>
          <p:nvPr/>
        </p:nvSpPr>
        <p:spPr>
          <a:xfrm>
            <a:off x="228600" y="3981925"/>
            <a:ext cx="3970020" cy="2722881"/>
          </a:xfrm>
          <a:prstGeom prst="roundRect">
            <a:avLst/>
          </a:prstGeom>
          <a:solidFill>
            <a:srgbClr val="FDE1C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solidFill>
                  <a:schemeClr val="tx2"/>
                </a:solidFill>
                <a:latin typeface="Lucida Handwriting" panose="03010101010101010101" pitchFamily="66" charset="0"/>
              </a:rPr>
              <a:t>Students have commented on how beautifully the building has been restored, and found the hymn and the prayer about hope to be particularly moving.</a:t>
            </a:r>
          </a:p>
        </p:txBody>
      </p:sp>
      <p:pic>
        <p:nvPicPr>
          <p:cNvPr id="5" name="Picture 4">
            <a:extLst>
              <a:ext uri="{FF2B5EF4-FFF2-40B4-BE49-F238E27FC236}">
                <a16:creationId xmlns:a16="http://schemas.microsoft.com/office/drawing/2014/main" id="{564AE894-8550-0990-BAEB-7B5D631ADFC0}"/>
              </a:ext>
            </a:extLst>
          </p:cNvPr>
          <p:cNvPicPr>
            <a:picLocks noChangeAspect="1"/>
          </p:cNvPicPr>
          <p:nvPr/>
        </p:nvPicPr>
        <p:blipFill>
          <a:blip r:embed="rId3"/>
          <a:stretch>
            <a:fillRect/>
          </a:stretch>
        </p:blipFill>
        <p:spPr>
          <a:xfrm>
            <a:off x="9720140" y="0"/>
            <a:ext cx="2381250" cy="2819400"/>
          </a:xfrm>
          <a:prstGeom prst="rect">
            <a:avLst/>
          </a:prstGeom>
        </p:spPr>
      </p:pic>
      <p:pic>
        <p:nvPicPr>
          <p:cNvPr id="11" name="Picture 4" descr="Notre-Dame de Paris - official website">
            <a:extLst>
              <a:ext uri="{FF2B5EF4-FFF2-40B4-BE49-F238E27FC236}">
                <a16:creationId xmlns:a16="http://schemas.microsoft.com/office/drawing/2014/main" id="{D27DA4B0-8D94-CD58-292E-1F4F7CFDD35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82838" y="3390899"/>
            <a:ext cx="5637692" cy="31175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31824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9E583B-CCFE-04D0-120D-A370A6FBB386}"/>
              </a:ext>
            </a:extLst>
          </p:cNvPr>
          <p:cNvSpPr>
            <a:spLocks noGrp="1"/>
          </p:cNvSpPr>
          <p:nvPr>
            <p:ph type="title"/>
          </p:nvPr>
        </p:nvSpPr>
        <p:spPr>
          <a:xfrm>
            <a:off x="228600" y="73818"/>
            <a:ext cx="10515600" cy="960121"/>
          </a:xfrm>
        </p:spPr>
        <p:txBody>
          <a:bodyPr>
            <a:normAutofit/>
          </a:bodyPr>
          <a:lstStyle/>
          <a:p>
            <a:r>
              <a:rPr lang="en-GB" sz="2000" dirty="0"/>
              <a:t>For our BGN Whole School Mission week in </a:t>
            </a:r>
            <a:r>
              <a:rPr lang="en-GB" sz="2000" dirty="0">
                <a:latin typeface="Lucida Handwriting" panose="03010101010101010101" pitchFamily="66" charset="0"/>
              </a:rPr>
              <a:t>Spanish </a:t>
            </a:r>
            <a:r>
              <a:rPr lang="en-GB" sz="2000" dirty="0"/>
              <a:t>we have been focusing on the</a:t>
            </a:r>
            <a:br>
              <a:rPr lang="en-GB" sz="2000" dirty="0"/>
            </a:br>
            <a:r>
              <a:rPr lang="en-GB" sz="2000" dirty="0"/>
              <a:t> theme of </a:t>
            </a:r>
            <a:r>
              <a:rPr lang="en-GB" sz="2000" dirty="0">
                <a:latin typeface="Lucida Handwriting" panose="03010101010101010101" pitchFamily="66" charset="0"/>
              </a:rPr>
              <a:t>hope</a:t>
            </a:r>
            <a:r>
              <a:rPr lang="en-GB" sz="2000" dirty="0"/>
              <a:t> by looking into </a:t>
            </a:r>
            <a:r>
              <a:rPr lang="en-GB" sz="2000" dirty="0" err="1">
                <a:latin typeface="Lucida Handwriting" panose="03010101010101010101" pitchFamily="66" charset="0"/>
              </a:rPr>
              <a:t>el</a:t>
            </a:r>
            <a:r>
              <a:rPr lang="en-GB" sz="2000" dirty="0">
                <a:latin typeface="Lucida Handwriting" panose="03010101010101010101" pitchFamily="66" charset="0"/>
              </a:rPr>
              <a:t> Camino de Santiago</a:t>
            </a:r>
            <a:r>
              <a:rPr lang="en-GB" sz="2000" i="1" dirty="0">
                <a:latin typeface="Lucida Handwriting" panose="03010101010101010101" pitchFamily="66" charset="0"/>
              </a:rPr>
              <a:t> (the  Way of St James)</a:t>
            </a:r>
          </a:p>
        </p:txBody>
      </p:sp>
      <p:sp>
        <p:nvSpPr>
          <p:cNvPr id="6" name="Rectangle 5">
            <a:extLst>
              <a:ext uri="{FF2B5EF4-FFF2-40B4-BE49-F238E27FC236}">
                <a16:creationId xmlns:a16="http://schemas.microsoft.com/office/drawing/2014/main" id="{1B7618DE-54C1-904A-B3D3-AB8CEA2A8C40}"/>
              </a:ext>
            </a:extLst>
          </p:cNvPr>
          <p:cNvSpPr/>
          <p:nvPr/>
        </p:nvSpPr>
        <p:spPr>
          <a:xfrm>
            <a:off x="3133725" y="7800975"/>
            <a:ext cx="10358438" cy="65405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540385" algn="ctr" eaLnBrk="0" fontAlgn="base" hangingPunct="0">
              <a:lnSpc>
                <a:spcPct val="107000"/>
              </a:lnSpc>
              <a:spcAft>
                <a:spcPts val="800"/>
              </a:spcAft>
            </a:pPr>
            <a:r>
              <a:rPr lang="en-GB" sz="2400" b="1" i="1" kern="1200">
                <a:solidFill>
                  <a:srgbClr val="FFFFFF"/>
                </a:solidFill>
                <a:effectLst/>
                <a:latin typeface="Tempus Sans ITC" panose="04020404030D07020202" pitchFamily="82" charset="0"/>
                <a:ea typeface="Calibri" panose="020F0502020204030204" pitchFamily="34" charset="0"/>
                <a:cs typeface="Times New Roman" panose="02020603050405020304" pitchFamily="18" charset="0"/>
              </a:rPr>
              <a:t>A hub of faith and learning with Christ at its centre                       </a:t>
            </a:r>
            <a:endParaRPr lang="en-GB" sz="1100" kern="100">
              <a:effectLst/>
              <a:ea typeface="Calibri" panose="020F0502020204030204" pitchFamily="34" charset="0"/>
              <a:cs typeface="Times New Roman" panose="02020603050405020304" pitchFamily="18" charset="0"/>
            </a:endParaRPr>
          </a:p>
        </p:txBody>
      </p:sp>
      <p:sp>
        <p:nvSpPr>
          <p:cNvPr id="8" name="Rectangle 6">
            <a:extLst>
              <a:ext uri="{FF2B5EF4-FFF2-40B4-BE49-F238E27FC236}">
                <a16:creationId xmlns:a16="http://schemas.microsoft.com/office/drawing/2014/main" id="{4E64A16F-7E13-DA22-1CCC-429413769964}"/>
              </a:ext>
            </a:extLst>
          </p:cNvPr>
          <p:cNvSpPr>
            <a:spLocks noChangeArrowheads="1"/>
          </p:cNvSpPr>
          <p:nvPr/>
        </p:nvSpPr>
        <p:spPr bwMode="auto">
          <a:xfrm>
            <a:off x="2968625" y="12573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9" name="Rectangle 7">
            <a:extLst>
              <a:ext uri="{FF2B5EF4-FFF2-40B4-BE49-F238E27FC236}">
                <a16:creationId xmlns:a16="http://schemas.microsoft.com/office/drawing/2014/main" id="{B6D5EA74-CF71-637A-F2DD-EB489EC81FAC}"/>
              </a:ext>
            </a:extLst>
          </p:cNvPr>
          <p:cNvSpPr>
            <a:spLocks noChangeArrowheads="1"/>
          </p:cNvSpPr>
          <p:nvPr/>
        </p:nvSpPr>
        <p:spPr bwMode="auto">
          <a:xfrm>
            <a:off x="2968625" y="17145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hub</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of</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faith</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and learning with Christ</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at its</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centre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0" name="Rectangle 9">
            <a:extLst>
              <a:ext uri="{FF2B5EF4-FFF2-40B4-BE49-F238E27FC236}">
                <a16:creationId xmlns:a16="http://schemas.microsoft.com/office/drawing/2014/main" id="{632F7C46-E08D-A120-431B-B85E65B9E09D}"/>
              </a:ext>
            </a:extLst>
          </p:cNvPr>
          <p:cNvSpPr>
            <a:spLocks noChangeArrowheads="1"/>
          </p:cNvSpPr>
          <p:nvPr/>
        </p:nvSpPr>
        <p:spPr bwMode="auto">
          <a:xfrm>
            <a:off x="2968625" y="20828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2" name="Content Placeholder 11">
            <a:extLst>
              <a:ext uri="{FF2B5EF4-FFF2-40B4-BE49-F238E27FC236}">
                <a16:creationId xmlns:a16="http://schemas.microsoft.com/office/drawing/2014/main" id="{D0CC44A2-900E-558C-A3E3-2F8D1E432039}"/>
              </a:ext>
            </a:extLst>
          </p:cNvPr>
          <p:cNvSpPr>
            <a:spLocks noGrp="1"/>
          </p:cNvSpPr>
          <p:nvPr>
            <p:ph idx="1"/>
          </p:nvPr>
        </p:nvSpPr>
        <p:spPr>
          <a:xfrm>
            <a:off x="302260" y="1033939"/>
            <a:ext cx="9296400" cy="4745038"/>
          </a:xfrm>
        </p:spPr>
        <p:txBody>
          <a:bodyPr>
            <a:normAutofit/>
          </a:bodyPr>
          <a:lstStyle/>
          <a:p>
            <a:pPr marL="0" indent="0">
              <a:buNone/>
            </a:pPr>
            <a:r>
              <a:rPr lang="en-GB" sz="1800" dirty="0">
                <a:latin typeface="Calibri Light" panose="020F0302020204030204" pitchFamily="34" charset="0"/>
                <a:ea typeface="Calibri Light" panose="020F0302020204030204" pitchFamily="34" charset="0"/>
                <a:cs typeface="Calibri Light" panose="020F0302020204030204" pitchFamily="34" charset="0"/>
              </a:rPr>
              <a:t>In Spanish we learned about the Camino de Santiago. As part of this we learnt about St James travelling to Spain and his remains later being buried here. We discovered the early days of pilgrimage and what this journey means for pilgrims today.</a:t>
            </a:r>
          </a:p>
          <a:p>
            <a:pPr marL="0" indent="0">
              <a:buNone/>
            </a:pPr>
            <a:endParaRPr lang="en-GB" sz="1800" dirty="0">
              <a:latin typeface="Calibri Light" panose="020F0302020204030204" pitchFamily="34" charset="0"/>
              <a:ea typeface="Calibri Light" panose="020F0302020204030204" pitchFamily="34" charset="0"/>
              <a:cs typeface="Calibri Light" panose="020F0302020204030204" pitchFamily="34" charset="0"/>
            </a:endParaRPr>
          </a:p>
          <a:p>
            <a:pPr marL="0" indent="0">
              <a:buNone/>
            </a:pPr>
            <a:r>
              <a:rPr lang="en-GB" sz="1800" dirty="0">
                <a:latin typeface="Calibri Light" panose="020F0302020204030204" pitchFamily="34" charset="0"/>
                <a:ea typeface="Calibri Light" panose="020F0302020204030204" pitchFamily="34" charset="0"/>
                <a:cs typeface="Calibri Light" panose="020F0302020204030204" pitchFamily="34" charset="0"/>
              </a:rPr>
              <a:t>We also learned lots of new Spanish words connected with the Camino de Santiago.</a:t>
            </a:r>
          </a:p>
          <a:p>
            <a:pPr marL="0" indent="0">
              <a:buNone/>
            </a:pPr>
            <a:endParaRPr lang="en-GB" sz="1800" dirty="0">
              <a:latin typeface="Calibri Light" panose="020F0302020204030204" pitchFamily="34" charset="0"/>
              <a:ea typeface="Calibri Light" panose="020F0302020204030204" pitchFamily="34" charset="0"/>
              <a:cs typeface="Calibri Light" panose="020F0302020204030204" pitchFamily="34" charset="0"/>
            </a:endParaRPr>
          </a:p>
        </p:txBody>
      </p:sp>
      <p:sp>
        <p:nvSpPr>
          <p:cNvPr id="3" name="Rectangle: Rounded Corners 2">
            <a:extLst>
              <a:ext uri="{FF2B5EF4-FFF2-40B4-BE49-F238E27FC236}">
                <a16:creationId xmlns:a16="http://schemas.microsoft.com/office/drawing/2014/main" id="{E6E9355C-E6C1-3AE0-0A60-E325203E45F8}"/>
              </a:ext>
            </a:extLst>
          </p:cNvPr>
          <p:cNvSpPr/>
          <p:nvPr/>
        </p:nvSpPr>
        <p:spPr>
          <a:xfrm>
            <a:off x="228600" y="3981925"/>
            <a:ext cx="3970020" cy="2722881"/>
          </a:xfrm>
          <a:prstGeom prst="roundRect">
            <a:avLst/>
          </a:prstGeom>
          <a:solidFill>
            <a:srgbClr val="FDE1C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solidFill>
                  <a:schemeClr val="tx2"/>
                </a:solidFill>
                <a:latin typeface="Lucida Handwriting" panose="03010101010101010101" pitchFamily="66" charset="0"/>
              </a:rPr>
              <a:t>Students were particularly surprised at what a long way pilgrims walk as part of the Camino!</a:t>
            </a:r>
          </a:p>
        </p:txBody>
      </p:sp>
      <p:pic>
        <p:nvPicPr>
          <p:cNvPr id="7" name="Online Media 8" title="🔴LA VERDADERA HISTORIA DEL CAMINO DE SANTIAGO">
            <a:hlinkClick r:id="" action="ppaction://media"/>
            <a:extLst>
              <a:ext uri="{FF2B5EF4-FFF2-40B4-BE49-F238E27FC236}">
                <a16:creationId xmlns:a16="http://schemas.microsoft.com/office/drawing/2014/main" id="{BAC79970-F4BA-D12F-698E-8A888EBD87FD}"/>
              </a:ext>
            </a:extLst>
          </p:cNvPr>
          <p:cNvPicPr>
            <a:picLocks noRot="1" noChangeAspect="1"/>
          </p:cNvPicPr>
          <p:nvPr>
            <a:videoFile r:link="rId1"/>
          </p:nvPr>
        </p:nvPicPr>
        <p:blipFill>
          <a:blip r:embed="rId3"/>
          <a:stretch>
            <a:fillRect/>
          </a:stretch>
        </p:blipFill>
        <p:spPr>
          <a:xfrm>
            <a:off x="6289964" y="3114238"/>
            <a:ext cx="5780116" cy="3265773"/>
          </a:xfrm>
          <a:prstGeom prst="rect">
            <a:avLst/>
          </a:prstGeom>
        </p:spPr>
      </p:pic>
      <p:pic>
        <p:nvPicPr>
          <p:cNvPr id="13" name="Picture 5" descr="Image result for peregrinos de esperanza">
            <a:extLst>
              <a:ext uri="{FF2B5EF4-FFF2-40B4-BE49-F238E27FC236}">
                <a16:creationId xmlns:a16="http://schemas.microsoft.com/office/drawing/2014/main" id="{37F4B662-99BF-54B9-7671-212FB35E612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34600" y="896331"/>
            <a:ext cx="2057400" cy="1714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2112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7"/>
                                        </p:tgtEl>
                                      </p:cBhvr>
                                    </p:cmd>
                                  </p:childTnLst>
                                </p:cTn>
                              </p:par>
                            </p:childTnLst>
                          </p:cTn>
                        </p:par>
                      </p:childTnLst>
                    </p:cTn>
                  </p:par>
                </p:childTnLst>
              </p:cTn>
              <p:nextCondLst>
                <p:cond evt="onClick" delay="0">
                  <p:tgtEl>
                    <p:spTgt spid="7"/>
                  </p:tgtEl>
                </p:cond>
              </p:nextCondLst>
            </p:seq>
            <p:video>
              <p:cMediaNode vol="80000">
                <p:cTn id="12" fill="hold" display="0">
                  <p:stCondLst>
                    <p:cond delay="indefinite"/>
                  </p:stCondLst>
                </p:cTn>
                <p:tgtEl>
                  <p:spTgt spid="7"/>
                </p:tgtEl>
              </p:cMediaNode>
            </p:vide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03CDEF7-7013-E23B-6EF9-15A1380ABDD3}"/>
              </a:ext>
            </a:extLst>
          </p:cNvPr>
          <p:cNvPicPr>
            <a:picLocks noChangeAspect="1"/>
          </p:cNvPicPr>
          <p:nvPr/>
        </p:nvPicPr>
        <p:blipFill rotWithShape="1">
          <a:blip r:embed="rId2"/>
          <a:srcRect l="19924" t="-446" r="17845" b="-14"/>
          <a:stretch/>
        </p:blipFill>
        <p:spPr>
          <a:xfrm>
            <a:off x="9672320" y="104298"/>
            <a:ext cx="2438400" cy="2214880"/>
          </a:xfrm>
          <a:prstGeom prst="rect">
            <a:avLst/>
          </a:prstGeom>
        </p:spPr>
      </p:pic>
      <p:sp>
        <p:nvSpPr>
          <p:cNvPr id="2" name="Title 1">
            <a:extLst>
              <a:ext uri="{FF2B5EF4-FFF2-40B4-BE49-F238E27FC236}">
                <a16:creationId xmlns:a16="http://schemas.microsoft.com/office/drawing/2014/main" id="{329E583B-CCFE-04D0-120D-A370A6FBB386}"/>
              </a:ext>
            </a:extLst>
          </p:cNvPr>
          <p:cNvSpPr>
            <a:spLocks noGrp="1"/>
          </p:cNvSpPr>
          <p:nvPr>
            <p:ph type="title"/>
          </p:nvPr>
        </p:nvSpPr>
        <p:spPr>
          <a:xfrm>
            <a:off x="411480" y="681037"/>
            <a:ext cx="10515600" cy="1325563"/>
          </a:xfrm>
        </p:spPr>
        <p:txBody>
          <a:bodyPr/>
          <a:lstStyle/>
          <a:p>
            <a:endParaRPr lang="en-GB" dirty="0"/>
          </a:p>
        </p:txBody>
      </p:sp>
      <p:sp>
        <p:nvSpPr>
          <p:cNvPr id="6" name="Rectangle 5">
            <a:extLst>
              <a:ext uri="{FF2B5EF4-FFF2-40B4-BE49-F238E27FC236}">
                <a16:creationId xmlns:a16="http://schemas.microsoft.com/office/drawing/2014/main" id="{1B7618DE-54C1-904A-B3D3-AB8CEA2A8C40}"/>
              </a:ext>
            </a:extLst>
          </p:cNvPr>
          <p:cNvSpPr/>
          <p:nvPr/>
        </p:nvSpPr>
        <p:spPr>
          <a:xfrm>
            <a:off x="3133725" y="7800975"/>
            <a:ext cx="10358438" cy="65405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540385" algn="ctr" eaLnBrk="0" fontAlgn="base" hangingPunct="0">
              <a:lnSpc>
                <a:spcPct val="107000"/>
              </a:lnSpc>
              <a:spcAft>
                <a:spcPts val="800"/>
              </a:spcAft>
            </a:pPr>
            <a:r>
              <a:rPr lang="en-GB" sz="2400" b="1" i="1" kern="1200">
                <a:solidFill>
                  <a:srgbClr val="FFFFFF"/>
                </a:solidFill>
                <a:effectLst/>
                <a:latin typeface="Tempus Sans ITC" panose="04020404030D07020202" pitchFamily="82" charset="0"/>
                <a:ea typeface="Calibri" panose="020F0502020204030204" pitchFamily="34" charset="0"/>
                <a:cs typeface="Times New Roman" panose="02020603050405020304" pitchFamily="18" charset="0"/>
              </a:rPr>
              <a:t>A hub of faith and learning with Christ at its centre                       </a:t>
            </a:r>
            <a:endParaRPr lang="en-GB" sz="1100" kern="100">
              <a:effectLst/>
              <a:ea typeface="Calibri" panose="020F0502020204030204" pitchFamily="34" charset="0"/>
              <a:cs typeface="Times New Roman" panose="02020603050405020304" pitchFamily="18" charset="0"/>
            </a:endParaRPr>
          </a:p>
        </p:txBody>
      </p:sp>
      <p:sp>
        <p:nvSpPr>
          <p:cNvPr id="8" name="Rectangle 6">
            <a:extLst>
              <a:ext uri="{FF2B5EF4-FFF2-40B4-BE49-F238E27FC236}">
                <a16:creationId xmlns:a16="http://schemas.microsoft.com/office/drawing/2014/main" id="{4E64A16F-7E13-DA22-1CCC-429413769964}"/>
              </a:ext>
            </a:extLst>
          </p:cNvPr>
          <p:cNvSpPr>
            <a:spLocks noChangeArrowheads="1"/>
          </p:cNvSpPr>
          <p:nvPr/>
        </p:nvSpPr>
        <p:spPr bwMode="auto">
          <a:xfrm>
            <a:off x="2968625" y="12573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9" name="Rectangle 7">
            <a:extLst>
              <a:ext uri="{FF2B5EF4-FFF2-40B4-BE49-F238E27FC236}">
                <a16:creationId xmlns:a16="http://schemas.microsoft.com/office/drawing/2014/main" id="{B6D5EA74-CF71-637A-F2DD-EB489EC81FAC}"/>
              </a:ext>
            </a:extLst>
          </p:cNvPr>
          <p:cNvSpPr>
            <a:spLocks noChangeArrowheads="1"/>
          </p:cNvSpPr>
          <p:nvPr/>
        </p:nvSpPr>
        <p:spPr bwMode="auto">
          <a:xfrm>
            <a:off x="2968625" y="17145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hub</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of</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faith</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and learning with Christ</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at its</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centre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0" name="Rectangle 9">
            <a:extLst>
              <a:ext uri="{FF2B5EF4-FFF2-40B4-BE49-F238E27FC236}">
                <a16:creationId xmlns:a16="http://schemas.microsoft.com/office/drawing/2014/main" id="{632F7C46-E08D-A120-431B-B85E65B9E09D}"/>
              </a:ext>
            </a:extLst>
          </p:cNvPr>
          <p:cNvSpPr>
            <a:spLocks noChangeArrowheads="1"/>
          </p:cNvSpPr>
          <p:nvPr/>
        </p:nvSpPr>
        <p:spPr bwMode="auto">
          <a:xfrm>
            <a:off x="2968625" y="20828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2" name="Content Placeholder 11">
            <a:extLst>
              <a:ext uri="{FF2B5EF4-FFF2-40B4-BE49-F238E27FC236}">
                <a16:creationId xmlns:a16="http://schemas.microsoft.com/office/drawing/2014/main" id="{D0CC44A2-900E-558C-A3E3-2F8D1E432039}"/>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33043270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44</TotalTime>
  <Words>602</Words>
  <Application>Microsoft Office PowerPoint</Application>
  <PresentationFormat>Widescreen</PresentationFormat>
  <Paragraphs>28</Paragraphs>
  <Slides>5</Slides>
  <Notes>0</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vt:i4>
      </vt:variant>
    </vt:vector>
  </HeadingPairs>
  <TitlesOfParts>
    <vt:vector size="13" baseType="lpstr">
      <vt:lpstr>Aptos</vt:lpstr>
      <vt:lpstr>Aptos Display</vt:lpstr>
      <vt:lpstr>Arial</vt:lpstr>
      <vt:lpstr>Calibri</vt:lpstr>
      <vt:lpstr>Calibri Light</vt:lpstr>
      <vt:lpstr>Lucida Handwriting</vt:lpstr>
      <vt:lpstr>Tempus Sans ITC</vt:lpstr>
      <vt:lpstr>Office Theme</vt:lpstr>
      <vt:lpstr>BGN Whole School Mission Week January 2025</vt:lpstr>
      <vt:lpstr>For our BGN Whole School Mission week in R.E we have been focusing on the  theme of hope by looking into the life of Sister Clare Crockett</vt:lpstr>
      <vt:lpstr>For our BGN Whole School Mission week in French we have been focusing on the  theme of hope by looking into the reopening of Notre Dame de Paris</vt:lpstr>
      <vt:lpstr>For our BGN Whole School Mission week in Spanish we have been focusing on the  theme of hope by looking into el Camino de Santiago (the  Way of St James)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Tara Mawn (Staff)</dc:creator>
  <cp:lastModifiedBy>Elspeth Morgan (Staff)</cp:lastModifiedBy>
  <cp:revision>3</cp:revision>
  <dcterms:created xsi:type="dcterms:W3CDTF">2025-01-30T10:37:13Z</dcterms:created>
  <dcterms:modified xsi:type="dcterms:W3CDTF">2025-01-30T20:53:43Z</dcterms:modified>
</cp:coreProperties>
</file>