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003"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DE1C3"/>
    <a:srgbClr val="FAB97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2360346-626C-4172-849E-3786090789BF}" v="5" dt="2025-01-31T15:07:58.28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0" d="100"/>
          <a:sy n="60" d="100"/>
        </p:scale>
        <p:origin x="42"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DFA5D8-64AE-6965-5FEE-4AB1F0BA7A4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D6D086F-AA5F-88DA-AF12-9F53171B25F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6528D13-2EAD-7456-13DB-013AA46B6DAE}"/>
              </a:ext>
            </a:extLst>
          </p:cNvPr>
          <p:cNvSpPr>
            <a:spLocks noGrp="1"/>
          </p:cNvSpPr>
          <p:nvPr>
            <p:ph type="dt" sz="half" idx="10"/>
          </p:nvPr>
        </p:nvSpPr>
        <p:spPr/>
        <p:txBody>
          <a:bodyPr/>
          <a:lstStyle/>
          <a:p>
            <a:fld id="{B55DC4B6-A801-499A-AADF-244215A8E9E2}" type="datetimeFigureOut">
              <a:rPr lang="en-GB" smtClean="0"/>
              <a:t>03/02/2025</a:t>
            </a:fld>
            <a:endParaRPr lang="en-GB"/>
          </a:p>
        </p:txBody>
      </p:sp>
      <p:sp>
        <p:nvSpPr>
          <p:cNvPr id="5" name="Footer Placeholder 4">
            <a:extLst>
              <a:ext uri="{FF2B5EF4-FFF2-40B4-BE49-F238E27FC236}">
                <a16:creationId xmlns:a16="http://schemas.microsoft.com/office/drawing/2014/main" id="{5232900D-E584-E8EE-675F-1736691319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9CB357D-D444-7D59-C44C-4C2ED9FE1B86}"/>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40690796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3733F8-9A5F-2FAE-4D89-5D767B97B24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AECAC67-1325-00A0-4AF9-30F790EBCFA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766B51A-6015-CF94-37D1-9FBAF447C69C}"/>
              </a:ext>
            </a:extLst>
          </p:cNvPr>
          <p:cNvSpPr>
            <a:spLocks noGrp="1"/>
          </p:cNvSpPr>
          <p:nvPr>
            <p:ph type="dt" sz="half" idx="10"/>
          </p:nvPr>
        </p:nvSpPr>
        <p:spPr/>
        <p:txBody>
          <a:bodyPr/>
          <a:lstStyle/>
          <a:p>
            <a:fld id="{B55DC4B6-A801-499A-AADF-244215A8E9E2}" type="datetimeFigureOut">
              <a:rPr lang="en-GB" smtClean="0"/>
              <a:t>03/02/2025</a:t>
            </a:fld>
            <a:endParaRPr lang="en-GB"/>
          </a:p>
        </p:txBody>
      </p:sp>
      <p:sp>
        <p:nvSpPr>
          <p:cNvPr id="5" name="Footer Placeholder 4">
            <a:extLst>
              <a:ext uri="{FF2B5EF4-FFF2-40B4-BE49-F238E27FC236}">
                <a16:creationId xmlns:a16="http://schemas.microsoft.com/office/drawing/2014/main" id="{59D1D163-D9F5-5289-0ACD-9CE82DB9F67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612AB16-DF79-308D-132B-ACE17A82CFCD}"/>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879209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9B02FA-C7F8-CAF1-ACBD-69B63EB6F9F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A0F0633-58B3-0F4E-4038-66B06D34B93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421C6A7-3506-A93D-012C-BEF0803887B9}"/>
              </a:ext>
            </a:extLst>
          </p:cNvPr>
          <p:cNvSpPr>
            <a:spLocks noGrp="1"/>
          </p:cNvSpPr>
          <p:nvPr>
            <p:ph type="dt" sz="half" idx="10"/>
          </p:nvPr>
        </p:nvSpPr>
        <p:spPr/>
        <p:txBody>
          <a:bodyPr/>
          <a:lstStyle/>
          <a:p>
            <a:fld id="{B55DC4B6-A801-499A-AADF-244215A8E9E2}" type="datetimeFigureOut">
              <a:rPr lang="en-GB" smtClean="0"/>
              <a:t>03/02/2025</a:t>
            </a:fld>
            <a:endParaRPr lang="en-GB"/>
          </a:p>
        </p:txBody>
      </p:sp>
      <p:sp>
        <p:nvSpPr>
          <p:cNvPr id="5" name="Footer Placeholder 4">
            <a:extLst>
              <a:ext uri="{FF2B5EF4-FFF2-40B4-BE49-F238E27FC236}">
                <a16:creationId xmlns:a16="http://schemas.microsoft.com/office/drawing/2014/main" id="{62E3B4FF-4151-FA62-BBDE-C075C20C4F3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54B7022-B89C-3C5B-4243-6984B8B4E5F9}"/>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28720544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E15CB2-6AF4-870C-D547-58B0BAFDA8B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EEAB584-1A54-1A30-921C-71DE75D57D9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F2035DB-B4C5-6E45-589A-989424855DD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95558F5-C39B-3338-7151-D81A513966DD}"/>
              </a:ext>
            </a:extLst>
          </p:cNvPr>
          <p:cNvSpPr>
            <a:spLocks noGrp="1"/>
          </p:cNvSpPr>
          <p:nvPr>
            <p:ph type="dt" sz="half" idx="10"/>
          </p:nvPr>
        </p:nvSpPr>
        <p:spPr/>
        <p:txBody>
          <a:bodyPr/>
          <a:lstStyle/>
          <a:p>
            <a:fld id="{B55DC4B6-A801-499A-AADF-244215A8E9E2}" type="datetimeFigureOut">
              <a:rPr lang="en-GB" smtClean="0"/>
              <a:t>03/02/2025</a:t>
            </a:fld>
            <a:endParaRPr lang="en-GB"/>
          </a:p>
        </p:txBody>
      </p:sp>
      <p:sp>
        <p:nvSpPr>
          <p:cNvPr id="6" name="Footer Placeholder 5">
            <a:extLst>
              <a:ext uri="{FF2B5EF4-FFF2-40B4-BE49-F238E27FC236}">
                <a16:creationId xmlns:a16="http://schemas.microsoft.com/office/drawing/2014/main" id="{FE7A4EDE-A2AA-8F98-F743-6661438D1B3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2D5291F-A13F-ED4C-9A32-4F7FEF7A7BF2}"/>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37300025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6FECE1-538D-40B0-AB12-B3C9D14A6AC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BFF7A83-6165-9C36-0FA7-8ECBDD63DB9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EC7B3DC-DA7E-B03F-BC37-D8BC4221526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6310B8C-8D4C-D104-921F-D769CA3DC0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A93A34-F66B-EDB0-8119-4A7F313F03D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049E405-A1BF-BD27-297C-0D84F676A285}"/>
              </a:ext>
            </a:extLst>
          </p:cNvPr>
          <p:cNvSpPr>
            <a:spLocks noGrp="1"/>
          </p:cNvSpPr>
          <p:nvPr>
            <p:ph type="dt" sz="half" idx="10"/>
          </p:nvPr>
        </p:nvSpPr>
        <p:spPr/>
        <p:txBody>
          <a:bodyPr/>
          <a:lstStyle/>
          <a:p>
            <a:fld id="{B55DC4B6-A801-499A-AADF-244215A8E9E2}" type="datetimeFigureOut">
              <a:rPr lang="en-GB" smtClean="0"/>
              <a:t>03/02/2025</a:t>
            </a:fld>
            <a:endParaRPr lang="en-GB"/>
          </a:p>
        </p:txBody>
      </p:sp>
      <p:sp>
        <p:nvSpPr>
          <p:cNvPr id="8" name="Footer Placeholder 7">
            <a:extLst>
              <a:ext uri="{FF2B5EF4-FFF2-40B4-BE49-F238E27FC236}">
                <a16:creationId xmlns:a16="http://schemas.microsoft.com/office/drawing/2014/main" id="{4E802C93-C8D3-AC04-77DE-B74793B4401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5B46EEF-D095-ADC5-B95D-2CA86DD90363}"/>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40408563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94023B-2A5F-BC6C-0DF3-C7E222E33D7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29B5859-3B64-E696-D656-A0E6CCD4EB2C}"/>
              </a:ext>
            </a:extLst>
          </p:cNvPr>
          <p:cNvSpPr>
            <a:spLocks noGrp="1"/>
          </p:cNvSpPr>
          <p:nvPr>
            <p:ph type="dt" sz="half" idx="10"/>
          </p:nvPr>
        </p:nvSpPr>
        <p:spPr/>
        <p:txBody>
          <a:bodyPr/>
          <a:lstStyle/>
          <a:p>
            <a:fld id="{B55DC4B6-A801-499A-AADF-244215A8E9E2}" type="datetimeFigureOut">
              <a:rPr lang="en-GB" smtClean="0"/>
              <a:t>03/02/2025</a:t>
            </a:fld>
            <a:endParaRPr lang="en-GB"/>
          </a:p>
        </p:txBody>
      </p:sp>
      <p:sp>
        <p:nvSpPr>
          <p:cNvPr id="4" name="Footer Placeholder 3">
            <a:extLst>
              <a:ext uri="{FF2B5EF4-FFF2-40B4-BE49-F238E27FC236}">
                <a16:creationId xmlns:a16="http://schemas.microsoft.com/office/drawing/2014/main" id="{8E22177C-3D3B-F36B-AF82-941032AE155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D0C369D-141E-7D04-BCCF-D3661B3CC35F}"/>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1254203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DDD0644-152E-8821-40AD-7CD850D69CFC}"/>
              </a:ext>
            </a:extLst>
          </p:cNvPr>
          <p:cNvSpPr>
            <a:spLocks noGrp="1"/>
          </p:cNvSpPr>
          <p:nvPr>
            <p:ph type="dt" sz="half" idx="10"/>
          </p:nvPr>
        </p:nvSpPr>
        <p:spPr/>
        <p:txBody>
          <a:bodyPr/>
          <a:lstStyle/>
          <a:p>
            <a:fld id="{B55DC4B6-A801-499A-AADF-244215A8E9E2}" type="datetimeFigureOut">
              <a:rPr lang="en-GB" smtClean="0"/>
              <a:t>03/02/2025</a:t>
            </a:fld>
            <a:endParaRPr lang="en-GB"/>
          </a:p>
        </p:txBody>
      </p:sp>
      <p:sp>
        <p:nvSpPr>
          <p:cNvPr id="3" name="Footer Placeholder 2">
            <a:extLst>
              <a:ext uri="{FF2B5EF4-FFF2-40B4-BE49-F238E27FC236}">
                <a16:creationId xmlns:a16="http://schemas.microsoft.com/office/drawing/2014/main" id="{A0A9029D-259C-0A0F-DE5E-BE1F0EF7647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095186F-B564-C48F-1BF8-8A5B5839035E}"/>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23031965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839461-E575-A43B-DF33-05AA70DB67E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F628A87-9343-8F9A-1F79-E0A27CDA66F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50EC041-F322-E384-0716-5CFA9B592AC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AF6DB01-3F17-D446-33A8-610F117087E7}"/>
              </a:ext>
            </a:extLst>
          </p:cNvPr>
          <p:cNvSpPr>
            <a:spLocks noGrp="1"/>
          </p:cNvSpPr>
          <p:nvPr>
            <p:ph type="dt" sz="half" idx="10"/>
          </p:nvPr>
        </p:nvSpPr>
        <p:spPr/>
        <p:txBody>
          <a:bodyPr/>
          <a:lstStyle/>
          <a:p>
            <a:fld id="{B55DC4B6-A801-499A-AADF-244215A8E9E2}" type="datetimeFigureOut">
              <a:rPr lang="en-GB" smtClean="0"/>
              <a:t>03/02/2025</a:t>
            </a:fld>
            <a:endParaRPr lang="en-GB"/>
          </a:p>
        </p:txBody>
      </p:sp>
      <p:sp>
        <p:nvSpPr>
          <p:cNvPr id="6" name="Footer Placeholder 5">
            <a:extLst>
              <a:ext uri="{FF2B5EF4-FFF2-40B4-BE49-F238E27FC236}">
                <a16:creationId xmlns:a16="http://schemas.microsoft.com/office/drawing/2014/main" id="{568ECA8A-274E-87B3-4F39-1A5843454C4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BAC4322-7DF3-FC91-2181-3CCA61CD6387}"/>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12013085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C9079-E618-2F91-0B3E-AD9BC49D580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011E27C-63F3-C339-68ED-2B23F81EDB8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F63DDBC-0224-418B-CD3C-35BC9BCE763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D70A8A1-FA67-79C8-B326-DC120BB76370}"/>
              </a:ext>
            </a:extLst>
          </p:cNvPr>
          <p:cNvSpPr>
            <a:spLocks noGrp="1"/>
          </p:cNvSpPr>
          <p:nvPr>
            <p:ph type="dt" sz="half" idx="10"/>
          </p:nvPr>
        </p:nvSpPr>
        <p:spPr/>
        <p:txBody>
          <a:bodyPr/>
          <a:lstStyle/>
          <a:p>
            <a:fld id="{B55DC4B6-A801-499A-AADF-244215A8E9E2}" type="datetimeFigureOut">
              <a:rPr lang="en-GB" smtClean="0"/>
              <a:t>03/02/2025</a:t>
            </a:fld>
            <a:endParaRPr lang="en-GB"/>
          </a:p>
        </p:txBody>
      </p:sp>
      <p:sp>
        <p:nvSpPr>
          <p:cNvPr id="6" name="Footer Placeholder 5">
            <a:extLst>
              <a:ext uri="{FF2B5EF4-FFF2-40B4-BE49-F238E27FC236}">
                <a16:creationId xmlns:a16="http://schemas.microsoft.com/office/drawing/2014/main" id="{E2D8E287-93BA-6275-9DBB-389522AC58F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900348C-64D6-3891-F65D-C319A34DC111}"/>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7365278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C945BB-469E-9548-7C0E-4A811C39C37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01AE4A2-378C-329C-6255-BECDAFAC8D3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7E0942-547D-A816-2164-2C8D4280956B}"/>
              </a:ext>
            </a:extLst>
          </p:cNvPr>
          <p:cNvSpPr>
            <a:spLocks noGrp="1"/>
          </p:cNvSpPr>
          <p:nvPr>
            <p:ph type="dt" sz="half" idx="10"/>
          </p:nvPr>
        </p:nvSpPr>
        <p:spPr/>
        <p:txBody>
          <a:bodyPr/>
          <a:lstStyle/>
          <a:p>
            <a:fld id="{B55DC4B6-A801-499A-AADF-244215A8E9E2}" type="datetimeFigureOut">
              <a:rPr lang="en-GB" smtClean="0"/>
              <a:t>03/02/2025</a:t>
            </a:fld>
            <a:endParaRPr lang="en-GB"/>
          </a:p>
        </p:txBody>
      </p:sp>
      <p:sp>
        <p:nvSpPr>
          <p:cNvPr id="5" name="Footer Placeholder 4">
            <a:extLst>
              <a:ext uri="{FF2B5EF4-FFF2-40B4-BE49-F238E27FC236}">
                <a16:creationId xmlns:a16="http://schemas.microsoft.com/office/drawing/2014/main" id="{6E60E341-1A7B-1DBC-202A-619D1463E98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360ABBB-C75F-D667-91D4-FDEC2093C17B}"/>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31999836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C9D171-91BA-B60A-107F-18E3F261E20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4004858-AB90-0041-6CD4-B61D4D1B86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DADF527-B3AB-C5D1-99A3-06E839456D60}"/>
              </a:ext>
            </a:extLst>
          </p:cNvPr>
          <p:cNvSpPr>
            <a:spLocks noGrp="1"/>
          </p:cNvSpPr>
          <p:nvPr>
            <p:ph type="dt" sz="half" idx="10"/>
          </p:nvPr>
        </p:nvSpPr>
        <p:spPr/>
        <p:txBody>
          <a:bodyPr/>
          <a:lstStyle/>
          <a:p>
            <a:fld id="{B55DC4B6-A801-499A-AADF-244215A8E9E2}" type="datetimeFigureOut">
              <a:rPr lang="en-GB" smtClean="0"/>
              <a:t>03/02/2025</a:t>
            </a:fld>
            <a:endParaRPr lang="en-GB"/>
          </a:p>
        </p:txBody>
      </p:sp>
      <p:sp>
        <p:nvSpPr>
          <p:cNvPr id="5" name="Footer Placeholder 4">
            <a:extLst>
              <a:ext uri="{FF2B5EF4-FFF2-40B4-BE49-F238E27FC236}">
                <a16:creationId xmlns:a16="http://schemas.microsoft.com/office/drawing/2014/main" id="{4C9359F9-3D0F-064D-66E8-918468885C5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9E8C38E-13A3-0DEA-D3AB-DA0BC276BBAE}"/>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4634169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9C3CDE7-0308-21B2-4078-9B083DEDE43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F46322C-ACCF-B874-FB76-B28080F0D46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493EEE7-D834-2F80-00B1-2119B0AC39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55DC4B6-A801-499A-AADF-244215A8E9E2}" type="datetimeFigureOut">
              <a:rPr lang="en-GB" smtClean="0"/>
              <a:t>03/02/2025</a:t>
            </a:fld>
            <a:endParaRPr lang="en-GB"/>
          </a:p>
        </p:txBody>
      </p:sp>
      <p:sp>
        <p:nvSpPr>
          <p:cNvPr id="5" name="Footer Placeholder 4">
            <a:extLst>
              <a:ext uri="{FF2B5EF4-FFF2-40B4-BE49-F238E27FC236}">
                <a16:creationId xmlns:a16="http://schemas.microsoft.com/office/drawing/2014/main" id="{BA09FA5A-C119-460C-5188-4E276E56D42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D0820BA7-DAE6-AA9A-B6B7-0E948A2D08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55DF8BC-3D64-494D-A8A8-87FE4487CF1F}" type="slidenum">
              <a:rPr lang="en-GB" smtClean="0"/>
              <a:t>‹#›</a:t>
            </a:fld>
            <a:endParaRPr lang="en-GB"/>
          </a:p>
        </p:txBody>
      </p:sp>
    </p:spTree>
    <p:extLst>
      <p:ext uri="{BB962C8B-B14F-4D97-AF65-F5344CB8AC3E}">
        <p14:creationId xmlns:p14="http://schemas.microsoft.com/office/powerpoint/2010/main" val="23321472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03CDEF7-7013-E23B-6EF9-15A1380ABDD3}"/>
              </a:ext>
            </a:extLst>
          </p:cNvPr>
          <p:cNvPicPr>
            <a:picLocks noChangeAspect="1"/>
          </p:cNvPicPr>
          <p:nvPr/>
        </p:nvPicPr>
        <p:blipFill rotWithShape="1">
          <a:blip r:embed="rId2"/>
          <a:srcRect l="19924" t="-446" r="17845" b="-14"/>
          <a:stretch/>
        </p:blipFill>
        <p:spPr>
          <a:xfrm>
            <a:off x="9672320" y="104298"/>
            <a:ext cx="2438400" cy="2214880"/>
          </a:xfrm>
          <a:prstGeom prst="rect">
            <a:avLst/>
          </a:prstGeom>
        </p:spPr>
      </p:pic>
      <p:sp>
        <p:nvSpPr>
          <p:cNvPr id="2" name="Title 1">
            <a:extLst>
              <a:ext uri="{FF2B5EF4-FFF2-40B4-BE49-F238E27FC236}">
                <a16:creationId xmlns:a16="http://schemas.microsoft.com/office/drawing/2014/main" id="{329E583B-CCFE-04D0-120D-A370A6FBB386}"/>
              </a:ext>
            </a:extLst>
          </p:cNvPr>
          <p:cNvSpPr>
            <a:spLocks noGrp="1"/>
          </p:cNvSpPr>
          <p:nvPr>
            <p:ph type="title"/>
          </p:nvPr>
        </p:nvSpPr>
        <p:spPr>
          <a:xfrm>
            <a:off x="228600" y="73818"/>
            <a:ext cx="10515600" cy="960121"/>
          </a:xfrm>
        </p:spPr>
        <p:txBody>
          <a:bodyPr>
            <a:normAutofit/>
          </a:bodyPr>
          <a:lstStyle/>
          <a:p>
            <a:r>
              <a:rPr lang="en-GB" sz="2000" dirty="0"/>
              <a:t>For our BGN Whole School Mission week in </a:t>
            </a:r>
            <a:r>
              <a:rPr lang="en-GB" sz="2000" dirty="0">
                <a:latin typeface="Lucida Handwriting" panose="03010101010101010101" pitchFamily="66" charset="0"/>
              </a:rPr>
              <a:t>Maths </a:t>
            </a:r>
            <a:r>
              <a:rPr lang="en-GB" sz="2000" dirty="0"/>
              <a:t>we have been focusing on the</a:t>
            </a:r>
            <a:br>
              <a:rPr lang="en-GB" sz="2000" dirty="0"/>
            </a:br>
            <a:r>
              <a:rPr lang="en-GB" sz="2000" dirty="0"/>
              <a:t> theme of </a:t>
            </a:r>
            <a:r>
              <a:rPr lang="en-GB" sz="2000" dirty="0">
                <a:latin typeface="Lucida Handwriting" panose="03010101010101010101" pitchFamily="66" charset="0"/>
              </a:rPr>
              <a:t>hope</a:t>
            </a:r>
            <a:r>
              <a:rPr lang="en-GB" sz="2000" dirty="0"/>
              <a:t> by looking into </a:t>
            </a:r>
            <a:r>
              <a:rPr lang="en-GB" sz="2000" dirty="0">
                <a:latin typeface="Lucida Handwriting" panose="03010101010101010101" pitchFamily="66" charset="0"/>
              </a:rPr>
              <a:t>how to manage debt.</a:t>
            </a:r>
          </a:p>
        </p:txBody>
      </p:sp>
      <p:sp>
        <p:nvSpPr>
          <p:cNvPr id="6" name="Rectangle 5">
            <a:extLst>
              <a:ext uri="{FF2B5EF4-FFF2-40B4-BE49-F238E27FC236}">
                <a16:creationId xmlns:a16="http://schemas.microsoft.com/office/drawing/2014/main" id="{1B7618DE-54C1-904A-B3D3-AB8CEA2A8C40}"/>
              </a:ext>
            </a:extLst>
          </p:cNvPr>
          <p:cNvSpPr/>
          <p:nvPr/>
        </p:nvSpPr>
        <p:spPr>
          <a:xfrm>
            <a:off x="3133725" y="7800975"/>
            <a:ext cx="10358438" cy="65405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540385" algn="ctr" eaLnBrk="0" fontAlgn="base" hangingPunct="0">
              <a:lnSpc>
                <a:spcPct val="107000"/>
              </a:lnSpc>
              <a:spcAft>
                <a:spcPts val="800"/>
              </a:spcAft>
            </a:pPr>
            <a:r>
              <a:rPr lang="en-GB" sz="2400" b="1" i="1" kern="1200">
                <a:solidFill>
                  <a:srgbClr val="FFFFFF"/>
                </a:solidFill>
                <a:effectLst/>
                <a:latin typeface="Tempus Sans ITC" panose="04020404030D07020202" pitchFamily="82" charset="0"/>
                <a:ea typeface="Calibri" panose="020F0502020204030204" pitchFamily="34" charset="0"/>
                <a:cs typeface="Times New Roman" panose="02020603050405020304" pitchFamily="18" charset="0"/>
              </a:rPr>
              <a:t>A hub of faith and learning with Christ at its centre                       </a:t>
            </a:r>
            <a:endParaRPr lang="en-GB" sz="1100" kern="100">
              <a:effectLst/>
              <a:ea typeface="Calibri" panose="020F0502020204030204" pitchFamily="34" charset="0"/>
              <a:cs typeface="Times New Roman" panose="02020603050405020304" pitchFamily="18" charset="0"/>
            </a:endParaRPr>
          </a:p>
        </p:txBody>
      </p:sp>
      <p:sp>
        <p:nvSpPr>
          <p:cNvPr id="8" name="Rectangle 6">
            <a:extLst>
              <a:ext uri="{FF2B5EF4-FFF2-40B4-BE49-F238E27FC236}">
                <a16:creationId xmlns:a16="http://schemas.microsoft.com/office/drawing/2014/main" id="{4E64A16F-7E13-DA22-1CCC-429413769964}"/>
              </a:ext>
            </a:extLst>
          </p:cNvPr>
          <p:cNvSpPr>
            <a:spLocks noChangeArrowheads="1"/>
          </p:cNvSpPr>
          <p:nvPr/>
        </p:nvSpPr>
        <p:spPr bwMode="auto">
          <a:xfrm>
            <a:off x="2968625" y="12573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9" name="Rectangle 7">
            <a:extLst>
              <a:ext uri="{FF2B5EF4-FFF2-40B4-BE49-F238E27FC236}">
                <a16:creationId xmlns:a16="http://schemas.microsoft.com/office/drawing/2014/main" id="{B6D5EA74-CF71-637A-F2DD-EB489EC81FAC}"/>
              </a:ext>
            </a:extLst>
          </p:cNvPr>
          <p:cNvSpPr>
            <a:spLocks noChangeArrowheads="1"/>
          </p:cNvSpPr>
          <p:nvPr/>
        </p:nvSpPr>
        <p:spPr bwMode="auto">
          <a:xfrm>
            <a:off x="2968625" y="17145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hub</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of</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faith</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and learning with Christ</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at its</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centre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0" name="Rectangle 9">
            <a:extLst>
              <a:ext uri="{FF2B5EF4-FFF2-40B4-BE49-F238E27FC236}">
                <a16:creationId xmlns:a16="http://schemas.microsoft.com/office/drawing/2014/main" id="{632F7C46-E08D-A120-431B-B85E65B9E09D}"/>
              </a:ext>
            </a:extLst>
          </p:cNvPr>
          <p:cNvSpPr>
            <a:spLocks noChangeArrowheads="1"/>
          </p:cNvSpPr>
          <p:nvPr/>
        </p:nvSpPr>
        <p:spPr bwMode="auto">
          <a:xfrm>
            <a:off x="2968625" y="20828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2" name="Content Placeholder 11">
            <a:extLst>
              <a:ext uri="{FF2B5EF4-FFF2-40B4-BE49-F238E27FC236}">
                <a16:creationId xmlns:a16="http://schemas.microsoft.com/office/drawing/2014/main" id="{D0CC44A2-900E-558C-A3E3-2F8D1E432039}"/>
              </a:ext>
            </a:extLst>
          </p:cNvPr>
          <p:cNvSpPr>
            <a:spLocks noGrp="1"/>
          </p:cNvSpPr>
          <p:nvPr>
            <p:ph idx="1"/>
          </p:nvPr>
        </p:nvSpPr>
        <p:spPr>
          <a:xfrm>
            <a:off x="302260" y="1033939"/>
            <a:ext cx="9296400" cy="4745038"/>
          </a:xfrm>
        </p:spPr>
        <p:txBody>
          <a:bodyPr>
            <a:normAutofit/>
          </a:bodyPr>
          <a:lstStyle/>
          <a:p>
            <a:pPr marL="0" indent="0">
              <a:buNone/>
            </a:pPr>
            <a:r>
              <a:rPr lang="en-GB" sz="1800" dirty="0">
                <a:latin typeface="Calibri Light" panose="020F0302020204030204" pitchFamily="34" charset="0"/>
                <a:ea typeface="Calibri Light" panose="020F0302020204030204" pitchFamily="34" charset="0"/>
                <a:cs typeface="Calibri Light" panose="020F0302020204030204" pitchFamily="34" charset="0"/>
              </a:rPr>
              <a:t>Debt is a serious cause of poverty both internationally and in the UK. We wanted to share some of the fundamental principles of borrowing with the students to ensure that there were better prepared to make financial decisions in the future. </a:t>
            </a:r>
          </a:p>
          <a:p>
            <a:pPr marL="0" indent="0">
              <a:buNone/>
            </a:pPr>
            <a:endParaRPr lang="en-GB" sz="1800" dirty="0">
              <a:latin typeface="Calibri Light" panose="020F0302020204030204" pitchFamily="34" charset="0"/>
              <a:ea typeface="Calibri Light" panose="020F0302020204030204" pitchFamily="34" charset="0"/>
              <a:cs typeface="Calibri Light" panose="020F0302020204030204" pitchFamily="34" charset="0"/>
            </a:endParaRPr>
          </a:p>
          <a:p>
            <a:pPr marL="0" indent="0">
              <a:buNone/>
            </a:pPr>
            <a:r>
              <a:rPr lang="en-GB" sz="1800" dirty="0">
                <a:latin typeface="Calibri Light" panose="020F0302020204030204" pitchFamily="34" charset="0"/>
                <a:ea typeface="Calibri Light" panose="020F0302020204030204" pitchFamily="34" charset="0"/>
                <a:cs typeface="Calibri Light" panose="020F0302020204030204" pitchFamily="34" charset="0"/>
              </a:rPr>
              <a:t>Students learnt about different types of debt and the interest rates associated them. Students weighed up the risks and benefits of different types of debts, including how to avoid ending up in unmanageable debt. Students also used new skills to practice calculating with different interest rates. There was a lot of discussion in each classroom with all students able to offer their thoughts. </a:t>
            </a:r>
          </a:p>
        </p:txBody>
      </p:sp>
      <p:sp>
        <p:nvSpPr>
          <p:cNvPr id="3" name="Rectangle: Rounded Corners 2">
            <a:extLst>
              <a:ext uri="{FF2B5EF4-FFF2-40B4-BE49-F238E27FC236}">
                <a16:creationId xmlns:a16="http://schemas.microsoft.com/office/drawing/2014/main" id="{E6E9355C-E6C1-3AE0-0A60-E325203E45F8}"/>
              </a:ext>
            </a:extLst>
          </p:cNvPr>
          <p:cNvSpPr/>
          <p:nvPr/>
        </p:nvSpPr>
        <p:spPr>
          <a:xfrm>
            <a:off x="228600" y="3981925"/>
            <a:ext cx="3970020" cy="2722881"/>
          </a:xfrm>
          <a:prstGeom prst="roundRect">
            <a:avLst/>
          </a:prstGeom>
          <a:solidFill>
            <a:srgbClr val="FDE1C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solidFill>
                  <a:schemeClr val="tx2"/>
                </a:solidFill>
                <a:latin typeface="Lucida Handwriting" panose="03010101010101010101" pitchFamily="66" charset="0"/>
              </a:rPr>
              <a:t>Students have commented on how important it is that they learn real life Maths skills that they will need in their adult lives.</a:t>
            </a:r>
          </a:p>
        </p:txBody>
      </p:sp>
      <p:pic>
        <p:nvPicPr>
          <p:cNvPr id="1026" name="Picture 2" descr="What Are the Consequences of Debt?">
            <a:extLst>
              <a:ext uri="{FF2B5EF4-FFF2-40B4-BE49-F238E27FC236}">
                <a16:creationId xmlns:a16="http://schemas.microsoft.com/office/drawing/2014/main" id="{C2FBB5CF-DDD3-C104-47BB-561D7D5F0A9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91869" y="3721927"/>
            <a:ext cx="5600131" cy="31360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318244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37</TotalTime>
  <Words>185</Words>
  <Application>Microsoft Office PowerPoint</Application>
  <PresentationFormat>Widescreen</PresentationFormat>
  <Paragraphs>7</Paragraphs>
  <Slides>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Aptos</vt:lpstr>
      <vt:lpstr>Aptos Display</vt:lpstr>
      <vt:lpstr>Arial</vt:lpstr>
      <vt:lpstr>Calibri</vt:lpstr>
      <vt:lpstr>Calibri Light</vt:lpstr>
      <vt:lpstr>Lucida Handwriting</vt:lpstr>
      <vt:lpstr>Tempus Sans ITC</vt:lpstr>
      <vt:lpstr>Office Theme</vt:lpstr>
      <vt:lpstr>For our BGN Whole School Mission week in Maths we have been focusing on the  theme of hope by looking into how to manage debt.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Tara Mawn (Staff)</dc:creator>
  <cp:lastModifiedBy>Debbie Coleman (Staff)</cp:lastModifiedBy>
  <cp:revision>3</cp:revision>
  <dcterms:created xsi:type="dcterms:W3CDTF">2025-01-30T10:37:13Z</dcterms:created>
  <dcterms:modified xsi:type="dcterms:W3CDTF">2025-02-03T08:38:44Z</dcterms:modified>
</cp:coreProperties>
</file>