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003"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E1C3"/>
    <a:srgbClr val="FAB97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0" d="100"/>
          <a:sy n="80" d="100"/>
        </p:scale>
        <p:origin x="48"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y Mawle (Staff)" userId="0d3bce8b-0a00-4cbf-9822-cc339c05f987" providerId="ADAL" clId="{F4347B9C-1F9C-4F15-A55C-AFC461A4C249}"/>
    <pc:docChg chg="custSel modSld">
      <pc:chgData name="Andy Mawle (Staff)" userId="0d3bce8b-0a00-4cbf-9822-cc339c05f987" providerId="ADAL" clId="{F4347B9C-1F9C-4F15-A55C-AFC461A4C249}" dt="2025-01-31T15:31:25.750" v="0" actId="313"/>
      <pc:docMkLst>
        <pc:docMk/>
      </pc:docMkLst>
      <pc:sldChg chg="modSp mod">
        <pc:chgData name="Andy Mawle (Staff)" userId="0d3bce8b-0a00-4cbf-9822-cc339c05f987" providerId="ADAL" clId="{F4347B9C-1F9C-4F15-A55C-AFC461A4C249}" dt="2025-01-31T15:31:25.750" v="0" actId="313"/>
        <pc:sldMkLst>
          <pc:docMk/>
          <pc:sldMk cId="1623182441" sldId="2003"/>
        </pc:sldMkLst>
        <pc:spChg chg="mod">
          <ac:chgData name="Andy Mawle (Staff)" userId="0d3bce8b-0a00-4cbf-9822-cc339c05f987" providerId="ADAL" clId="{F4347B9C-1F9C-4F15-A55C-AFC461A4C249}" dt="2025-01-31T15:31:25.750" v="0" actId="313"/>
          <ac:spMkLst>
            <pc:docMk/>
            <pc:sldMk cId="1623182441" sldId="2003"/>
            <ac:spMk id="2" creationId="{329E583B-CCFE-04D0-120D-A370A6FBB386}"/>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DFA5D8-64AE-6965-5FEE-4AB1F0BA7A4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6D086F-AA5F-88DA-AF12-9F53171B25F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6528D13-2EAD-7456-13DB-013AA46B6DAE}"/>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5232900D-E584-E8EE-675F-17366913195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9CB357D-D444-7D59-C44C-4C2ED9FE1B86}"/>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69079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3733F8-9A5F-2FAE-4D89-5D767B97B2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ECAC67-1325-00A0-4AF9-30F790EBCF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766B51A-6015-CF94-37D1-9FBAF447C69C}"/>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59D1D163-D9F5-5289-0ACD-9CE82DB9F6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612AB16-DF79-308D-132B-ACE17A82CFCD}"/>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879209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9B02FA-C7F8-CAF1-ACBD-69B63EB6F9F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A0F0633-58B3-0F4E-4038-66B06D34B93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21C6A7-3506-A93D-012C-BEF0803887B9}"/>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62E3B4FF-4151-FA62-BBDE-C075C20C4F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54B7022-B89C-3C5B-4243-6984B8B4E5F9}"/>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87205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15CB2-6AF4-870C-D547-58B0BAFDA8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EAB584-1A54-1A30-921C-71DE75D57D9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F2035DB-B4C5-6E45-589A-989424855DD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95558F5-C39B-3338-7151-D81A513966DD}"/>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6" name="Footer Placeholder 5">
            <a:extLst>
              <a:ext uri="{FF2B5EF4-FFF2-40B4-BE49-F238E27FC236}">
                <a16:creationId xmlns:a16="http://schemas.microsoft.com/office/drawing/2014/main" id="{FE7A4EDE-A2AA-8F98-F743-6661438D1B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D5291F-A13F-ED4C-9A32-4F7FEF7A7BF2}"/>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7300025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6FECE1-538D-40B0-AB12-B3C9D14A6A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BFF7A83-6165-9C36-0FA7-8ECBDD63DB9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EC7B3DC-DA7E-B03F-BC37-D8BC4221526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310B8C-8D4C-D104-921F-D769CA3DC0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A93A34-F66B-EDB0-8119-4A7F313F03D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049E405-A1BF-BD27-297C-0D84F676A285}"/>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8" name="Footer Placeholder 7">
            <a:extLst>
              <a:ext uri="{FF2B5EF4-FFF2-40B4-BE49-F238E27FC236}">
                <a16:creationId xmlns:a16="http://schemas.microsoft.com/office/drawing/2014/main" id="{4E802C93-C8D3-AC04-77DE-B74793B4401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5B46EEF-D095-ADC5-B95D-2CA86DD90363}"/>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040856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94023B-2A5F-BC6C-0DF3-C7E222E33D7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29B5859-3B64-E696-D656-A0E6CCD4EB2C}"/>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4" name="Footer Placeholder 3">
            <a:extLst>
              <a:ext uri="{FF2B5EF4-FFF2-40B4-BE49-F238E27FC236}">
                <a16:creationId xmlns:a16="http://schemas.microsoft.com/office/drawing/2014/main" id="{8E22177C-3D3B-F36B-AF82-941032AE155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D0C369D-141E-7D04-BCCF-D3661B3CC35F}"/>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5420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DD0644-152E-8821-40AD-7CD850D69CFC}"/>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3" name="Footer Placeholder 2">
            <a:extLst>
              <a:ext uri="{FF2B5EF4-FFF2-40B4-BE49-F238E27FC236}">
                <a16:creationId xmlns:a16="http://schemas.microsoft.com/office/drawing/2014/main" id="{A0A9029D-259C-0A0F-DE5E-BE1F0EF764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095186F-B564-C48F-1BF8-8A5B5839035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23031965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839461-E575-A43B-DF33-05AA70DB67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F628A87-9343-8F9A-1F79-E0A27CDA66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50EC041-F322-E384-0716-5CFA9B592AC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AF6DB01-3F17-D446-33A8-610F117087E7}"/>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6" name="Footer Placeholder 5">
            <a:extLst>
              <a:ext uri="{FF2B5EF4-FFF2-40B4-BE49-F238E27FC236}">
                <a16:creationId xmlns:a16="http://schemas.microsoft.com/office/drawing/2014/main" id="{568ECA8A-274E-87B3-4F39-1A5843454C4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AC4322-7DF3-FC91-2181-3CCA61CD6387}"/>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1201308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C9079-E618-2F91-0B3E-AD9BC49D58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011E27C-63F3-C339-68ED-2B23F81EDB8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F63DDBC-0224-418B-CD3C-35BC9BCE76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D70A8A1-FA67-79C8-B326-DC120BB76370}"/>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6" name="Footer Placeholder 5">
            <a:extLst>
              <a:ext uri="{FF2B5EF4-FFF2-40B4-BE49-F238E27FC236}">
                <a16:creationId xmlns:a16="http://schemas.microsoft.com/office/drawing/2014/main" id="{E2D8E287-93BA-6275-9DBB-389522AC58F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900348C-64D6-3891-F65D-C319A34DC111}"/>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7365278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945BB-469E-9548-7C0E-4A811C39C37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01AE4A2-378C-329C-6255-BECDAFAC8D3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7E0942-547D-A816-2164-2C8D4280956B}"/>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6E60E341-1A7B-1DBC-202A-619D1463E9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60ABBB-C75F-D667-91D4-FDEC2093C17B}"/>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31999836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C9D171-91BA-B60A-107F-18E3F261E20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4004858-AB90-0041-6CD4-B61D4D1B86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DADF527-B3AB-C5D1-99A3-06E839456D60}"/>
              </a:ext>
            </a:extLst>
          </p:cNvPr>
          <p:cNvSpPr>
            <a:spLocks noGrp="1"/>
          </p:cNvSpPr>
          <p:nvPr>
            <p:ph type="dt" sz="half" idx="10"/>
          </p:nvPr>
        </p:nvSpPr>
        <p:spPr/>
        <p:txBody>
          <a:body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4C9359F9-3D0F-064D-66E8-918468885C5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E8C38E-13A3-0DEA-D3AB-DA0BC276BBAE}"/>
              </a:ext>
            </a:extLst>
          </p:cNvPr>
          <p:cNvSpPr>
            <a:spLocks noGrp="1"/>
          </p:cNvSpPr>
          <p:nvPr>
            <p:ph type="sldNum" sz="quarter" idx="12"/>
          </p:nvPr>
        </p:nvSpPr>
        <p:spPr/>
        <p:txBody>
          <a:bodyPr/>
          <a:lstStyle/>
          <a:p>
            <a:fld id="{D55DF8BC-3D64-494D-A8A8-87FE4487CF1F}" type="slidenum">
              <a:rPr lang="en-GB" smtClean="0"/>
              <a:t>‹#›</a:t>
            </a:fld>
            <a:endParaRPr lang="en-GB"/>
          </a:p>
        </p:txBody>
      </p:sp>
    </p:spTree>
    <p:extLst>
      <p:ext uri="{BB962C8B-B14F-4D97-AF65-F5344CB8AC3E}">
        <p14:creationId xmlns:p14="http://schemas.microsoft.com/office/powerpoint/2010/main" val="4634169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C3CDE7-0308-21B2-4078-9B083DEDE4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46322C-ACCF-B874-FB76-B28080F0D4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493EEE7-D834-2F80-00B1-2119B0AC39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55DC4B6-A801-499A-AADF-244215A8E9E2}" type="datetimeFigureOut">
              <a:rPr lang="en-GB" smtClean="0"/>
              <a:t>31/01/2025</a:t>
            </a:fld>
            <a:endParaRPr lang="en-GB"/>
          </a:p>
        </p:txBody>
      </p:sp>
      <p:sp>
        <p:nvSpPr>
          <p:cNvPr id="5" name="Footer Placeholder 4">
            <a:extLst>
              <a:ext uri="{FF2B5EF4-FFF2-40B4-BE49-F238E27FC236}">
                <a16:creationId xmlns:a16="http://schemas.microsoft.com/office/drawing/2014/main" id="{BA09FA5A-C119-460C-5188-4E276E56D42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D0820BA7-DAE6-AA9A-B6B7-0E948A2D08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55DF8BC-3D64-494D-A8A8-87FE4487CF1F}" type="slidenum">
              <a:rPr lang="en-GB" smtClean="0"/>
              <a:t>‹#›</a:t>
            </a:fld>
            <a:endParaRPr lang="en-GB"/>
          </a:p>
        </p:txBody>
      </p:sp>
    </p:spTree>
    <p:extLst>
      <p:ext uri="{BB962C8B-B14F-4D97-AF65-F5344CB8AC3E}">
        <p14:creationId xmlns:p14="http://schemas.microsoft.com/office/powerpoint/2010/main" val="23321472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9E583B-CCFE-04D0-120D-A370A6FBB386}"/>
              </a:ext>
            </a:extLst>
          </p:cNvPr>
          <p:cNvSpPr>
            <a:spLocks noGrp="1"/>
          </p:cNvSpPr>
          <p:nvPr>
            <p:ph type="title"/>
          </p:nvPr>
        </p:nvSpPr>
        <p:spPr>
          <a:xfrm>
            <a:off x="121657" y="73818"/>
            <a:ext cx="10622543" cy="960121"/>
          </a:xfrm>
          <a:ln>
            <a:solidFill>
              <a:schemeClr val="tx1"/>
            </a:solidFill>
          </a:ln>
        </p:spPr>
        <p:txBody>
          <a:bodyPr>
            <a:noAutofit/>
          </a:bodyPr>
          <a:lstStyle/>
          <a:p>
            <a:r>
              <a:rPr lang="en-GB" sz="1600" dirty="0">
                <a:latin typeface="Lucida Handwriting" panose="03010101010101010101" pitchFamily="66" charset="0"/>
              </a:rPr>
              <a:t>For our BGN Whole School Mission week in PE we have been focusing on the theme of hope by looking into the lives of people who have used SPORT to inspire hope in their lives. We encouraged students to tune in to the Invictus games that begins in Feb to take hope and inspiration from service personnel injured in the line of duty. </a:t>
            </a:r>
          </a:p>
        </p:txBody>
      </p:sp>
      <p:sp>
        <p:nvSpPr>
          <p:cNvPr id="6" name="Rectangle 5">
            <a:extLst>
              <a:ext uri="{FF2B5EF4-FFF2-40B4-BE49-F238E27FC236}">
                <a16:creationId xmlns:a16="http://schemas.microsoft.com/office/drawing/2014/main" id="{1B7618DE-54C1-904A-B3D3-AB8CEA2A8C40}"/>
              </a:ext>
            </a:extLst>
          </p:cNvPr>
          <p:cNvSpPr/>
          <p:nvPr/>
        </p:nvSpPr>
        <p:spPr>
          <a:xfrm>
            <a:off x="3133725" y="7800975"/>
            <a:ext cx="10358438" cy="65405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540385" algn="ctr" eaLnBrk="0" fontAlgn="base" hangingPunct="0">
              <a:lnSpc>
                <a:spcPct val="107000"/>
              </a:lnSpc>
              <a:spcAft>
                <a:spcPts val="800"/>
              </a:spcAft>
            </a:pPr>
            <a:r>
              <a:rPr lang="en-GB" sz="2400" b="1" i="1" kern="1200">
                <a:solidFill>
                  <a:srgbClr val="FFFFFF"/>
                </a:solidFill>
                <a:effectLst/>
                <a:latin typeface="Tempus Sans ITC" panose="04020404030D07020202" pitchFamily="82" charset="0"/>
                <a:ea typeface="Calibri" panose="020F0502020204030204" pitchFamily="34" charset="0"/>
                <a:cs typeface="Times New Roman" panose="02020603050405020304" pitchFamily="18" charset="0"/>
              </a:rPr>
              <a:t>A hub of faith and learning with Christ at its centre                       </a:t>
            </a:r>
            <a:endParaRPr lang="en-GB" sz="1100" kern="100">
              <a:effectLst/>
              <a:ea typeface="Calibri" panose="020F0502020204030204" pitchFamily="34" charset="0"/>
              <a:cs typeface="Times New Roman" panose="02020603050405020304" pitchFamily="18" charset="0"/>
            </a:endParaRPr>
          </a:p>
        </p:txBody>
      </p:sp>
      <p:sp>
        <p:nvSpPr>
          <p:cNvPr id="8" name="Rectangle 6">
            <a:extLst>
              <a:ext uri="{FF2B5EF4-FFF2-40B4-BE49-F238E27FC236}">
                <a16:creationId xmlns:a16="http://schemas.microsoft.com/office/drawing/2014/main" id="{4E64A16F-7E13-DA22-1CCC-429413769964}"/>
              </a:ext>
            </a:extLst>
          </p:cNvPr>
          <p:cNvSpPr>
            <a:spLocks noChangeArrowheads="1"/>
          </p:cNvSpPr>
          <p:nvPr/>
        </p:nvSpPr>
        <p:spPr bwMode="auto">
          <a:xfrm>
            <a:off x="2968625" y="12573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9" name="Rectangle 7">
            <a:extLst>
              <a:ext uri="{FF2B5EF4-FFF2-40B4-BE49-F238E27FC236}">
                <a16:creationId xmlns:a16="http://schemas.microsoft.com/office/drawing/2014/main" id="{B6D5EA74-CF71-637A-F2DD-EB489EC81FAC}"/>
              </a:ext>
            </a:extLst>
          </p:cNvPr>
          <p:cNvSpPr>
            <a:spLocks noChangeArrowheads="1"/>
          </p:cNvSpPr>
          <p:nvPr/>
        </p:nvSpPr>
        <p:spPr bwMode="auto">
          <a:xfrm>
            <a:off x="2968625" y="1714500"/>
            <a:ext cx="0" cy="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hub</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of</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faith</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and learning with Christ</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at its</a:t>
            </a:r>
            <a:r>
              <a:rPr kumimoji="0" lang="en-US" altLang="en-US" sz="2400" b="1" i="1" u="none" strike="noStrike" cap="none" normalizeH="0" baseline="0">
                <a:ln>
                  <a:noFill/>
                </a:ln>
                <a:solidFill>
                  <a:srgbClr val="FFFFFF"/>
                </a:solidFill>
                <a:effectLst/>
                <a:latin typeface="Calibri" panose="020F0502020204030204" pitchFamily="34" charset="0"/>
                <a:ea typeface="Times New Roman" panose="02020603050405020304" pitchFamily="18" charset="0"/>
                <a:cs typeface="Times New Roman" panose="02020603050405020304" pitchFamily="18" charset="0"/>
              </a:rPr>
              <a:t> </a:t>
            </a:r>
            <a:r>
              <a:rPr kumimoji="0" lang="en-US" altLang="en-US" sz="2400" b="1" i="1" u="none" strike="noStrike" cap="none" normalizeH="0" baseline="0">
                <a:ln>
                  <a:noFill/>
                </a:ln>
                <a:solidFill>
                  <a:srgbClr val="FFFFFF"/>
                </a:solidFill>
                <a:effectLst/>
                <a:latin typeface="Tempus Sans ITC" panose="04020404030D07020202" pitchFamily="82" charset="0"/>
                <a:ea typeface="Times New Roman" panose="02020603050405020304" pitchFamily="18" charset="0"/>
                <a:cs typeface="Times New Roman" panose="02020603050405020304" pitchFamily="18" charset="0"/>
              </a:rPr>
              <a:t>centre                       </a:t>
            </a: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9">
            <a:extLst>
              <a:ext uri="{FF2B5EF4-FFF2-40B4-BE49-F238E27FC236}">
                <a16:creationId xmlns:a16="http://schemas.microsoft.com/office/drawing/2014/main" id="{632F7C46-E08D-A120-431B-B85E65B9E09D}"/>
              </a:ext>
            </a:extLst>
          </p:cNvPr>
          <p:cNvSpPr>
            <a:spLocks noChangeArrowheads="1"/>
          </p:cNvSpPr>
          <p:nvPr/>
        </p:nvSpPr>
        <p:spPr bwMode="auto">
          <a:xfrm>
            <a:off x="2968625" y="20828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2" name="Content Placeholder 11">
            <a:extLst>
              <a:ext uri="{FF2B5EF4-FFF2-40B4-BE49-F238E27FC236}">
                <a16:creationId xmlns:a16="http://schemas.microsoft.com/office/drawing/2014/main" id="{D0CC44A2-900E-558C-A3E3-2F8D1E432039}"/>
              </a:ext>
            </a:extLst>
          </p:cNvPr>
          <p:cNvSpPr>
            <a:spLocks noGrp="1"/>
          </p:cNvSpPr>
          <p:nvPr>
            <p:ph idx="1"/>
          </p:nvPr>
        </p:nvSpPr>
        <p:spPr>
          <a:xfrm>
            <a:off x="302260" y="1033939"/>
            <a:ext cx="9296400" cy="4745038"/>
          </a:xfrm>
        </p:spPr>
        <p:txBody>
          <a:bodyPr>
            <a:normAutofit/>
          </a:bodyPr>
          <a:lstStyle/>
          <a:p>
            <a:pPr marL="0" indent="0">
              <a:buNone/>
            </a:pPr>
            <a:endParaRPr lang="en-GB" sz="1800" dirty="0">
              <a:latin typeface="Calibri Light" panose="020F0302020204030204" pitchFamily="34" charset="0"/>
              <a:ea typeface="Calibri Light" panose="020F0302020204030204" pitchFamily="34" charset="0"/>
              <a:cs typeface="Calibri Light" panose="020F0302020204030204" pitchFamily="34" charset="0"/>
            </a:endParaRPr>
          </a:p>
        </p:txBody>
      </p:sp>
      <p:sp>
        <p:nvSpPr>
          <p:cNvPr id="3" name="Rectangle: Rounded Corners 2">
            <a:extLst>
              <a:ext uri="{FF2B5EF4-FFF2-40B4-BE49-F238E27FC236}">
                <a16:creationId xmlns:a16="http://schemas.microsoft.com/office/drawing/2014/main" id="{E6E9355C-E6C1-3AE0-0A60-E325203E45F8}"/>
              </a:ext>
            </a:extLst>
          </p:cNvPr>
          <p:cNvSpPr/>
          <p:nvPr/>
        </p:nvSpPr>
        <p:spPr>
          <a:xfrm>
            <a:off x="6279143" y="1064420"/>
            <a:ext cx="5831578" cy="1821178"/>
          </a:xfrm>
          <a:prstGeom prst="roundRect">
            <a:avLst/>
          </a:prstGeom>
          <a:solidFill>
            <a:srgbClr val="FDE1C3"/>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2"/>
                </a:solidFill>
                <a:latin typeface="Lucida Handwriting" panose="03010101010101010101" pitchFamily="66" charset="0"/>
              </a:rPr>
              <a:t>We asked students to give examples of when sport has given them hope. Student’s answers varied from; helping them to be more confident and sociable, giving them a distraction from stress, motivating them to be better and feeling proud of sporting achievements. </a:t>
            </a:r>
          </a:p>
        </p:txBody>
      </p:sp>
      <p:sp>
        <p:nvSpPr>
          <p:cNvPr id="7" name="Rectangle 6">
            <a:extLst>
              <a:ext uri="{FF2B5EF4-FFF2-40B4-BE49-F238E27FC236}">
                <a16:creationId xmlns:a16="http://schemas.microsoft.com/office/drawing/2014/main" id="{183FB294-5853-159D-9BE8-833F5CF0105D}"/>
              </a:ext>
            </a:extLst>
          </p:cNvPr>
          <p:cNvSpPr/>
          <p:nvPr/>
        </p:nvSpPr>
        <p:spPr>
          <a:xfrm>
            <a:off x="6400800" y="2976880"/>
            <a:ext cx="5791200" cy="389826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a:t>PICTURE</a:t>
            </a:r>
          </a:p>
        </p:txBody>
      </p:sp>
      <p:pic>
        <p:nvPicPr>
          <p:cNvPr id="11" name="Picture 10">
            <a:extLst>
              <a:ext uri="{FF2B5EF4-FFF2-40B4-BE49-F238E27FC236}">
                <a16:creationId xmlns:a16="http://schemas.microsoft.com/office/drawing/2014/main" id="{63B6C694-8AE4-A5FB-9020-89DDB5355E4C}"/>
              </a:ext>
            </a:extLst>
          </p:cNvPr>
          <p:cNvPicPr>
            <a:picLocks noChangeAspect="1"/>
          </p:cNvPicPr>
          <p:nvPr/>
        </p:nvPicPr>
        <p:blipFill>
          <a:blip r:embed="rId2"/>
          <a:srcRect l="24349" t="21447" r="10469" b="14028"/>
          <a:stretch/>
        </p:blipFill>
        <p:spPr>
          <a:xfrm>
            <a:off x="6436624" y="3024981"/>
            <a:ext cx="5649965" cy="3802064"/>
          </a:xfrm>
          <a:prstGeom prst="rect">
            <a:avLst/>
          </a:prstGeom>
        </p:spPr>
      </p:pic>
      <p:pic>
        <p:nvPicPr>
          <p:cNvPr id="16" name="Picture 15">
            <a:extLst>
              <a:ext uri="{FF2B5EF4-FFF2-40B4-BE49-F238E27FC236}">
                <a16:creationId xmlns:a16="http://schemas.microsoft.com/office/drawing/2014/main" id="{FA525A24-063B-6BA2-C8FC-B6147A9507D7}"/>
              </a:ext>
            </a:extLst>
          </p:cNvPr>
          <p:cNvPicPr>
            <a:picLocks noChangeAspect="1"/>
          </p:cNvPicPr>
          <p:nvPr/>
        </p:nvPicPr>
        <p:blipFill>
          <a:blip r:embed="rId3"/>
          <a:srcRect l="25703" t="22917" r="10703" b="15077"/>
          <a:stretch/>
        </p:blipFill>
        <p:spPr>
          <a:xfrm>
            <a:off x="81279" y="1033939"/>
            <a:ext cx="6050543" cy="2873268"/>
          </a:xfrm>
          <a:prstGeom prst="rect">
            <a:avLst/>
          </a:prstGeom>
        </p:spPr>
      </p:pic>
      <p:pic>
        <p:nvPicPr>
          <p:cNvPr id="18" name="Picture 17">
            <a:extLst>
              <a:ext uri="{FF2B5EF4-FFF2-40B4-BE49-F238E27FC236}">
                <a16:creationId xmlns:a16="http://schemas.microsoft.com/office/drawing/2014/main" id="{DF3272CF-643D-7095-98CA-85129602A34A}"/>
              </a:ext>
            </a:extLst>
          </p:cNvPr>
          <p:cNvPicPr>
            <a:picLocks noChangeAspect="1"/>
          </p:cNvPicPr>
          <p:nvPr/>
        </p:nvPicPr>
        <p:blipFill>
          <a:blip r:embed="rId4"/>
          <a:srcRect l="25703" t="22778" r="11875" b="15734"/>
          <a:stretch/>
        </p:blipFill>
        <p:spPr>
          <a:xfrm>
            <a:off x="105410" y="3907207"/>
            <a:ext cx="5990589" cy="2919838"/>
          </a:xfrm>
          <a:prstGeom prst="rect">
            <a:avLst/>
          </a:prstGeom>
        </p:spPr>
      </p:pic>
      <p:pic>
        <p:nvPicPr>
          <p:cNvPr id="4" name="Picture 3">
            <a:extLst>
              <a:ext uri="{FF2B5EF4-FFF2-40B4-BE49-F238E27FC236}">
                <a16:creationId xmlns:a16="http://schemas.microsoft.com/office/drawing/2014/main" id="{803CDEF7-7013-E23B-6EF9-15A1380ABDD3}"/>
              </a:ext>
            </a:extLst>
          </p:cNvPr>
          <p:cNvPicPr>
            <a:picLocks noChangeAspect="1"/>
          </p:cNvPicPr>
          <p:nvPr/>
        </p:nvPicPr>
        <p:blipFill rotWithShape="1">
          <a:blip r:embed="rId5"/>
          <a:srcRect l="19924" t="-446" r="17845" b="-14"/>
          <a:stretch/>
        </p:blipFill>
        <p:spPr>
          <a:xfrm>
            <a:off x="10606293" y="104299"/>
            <a:ext cx="1464050" cy="713594"/>
          </a:xfrm>
          <a:prstGeom prst="rect">
            <a:avLst/>
          </a:prstGeom>
        </p:spPr>
      </p:pic>
    </p:spTree>
    <p:extLst>
      <p:ext uri="{BB962C8B-B14F-4D97-AF65-F5344CB8AC3E}">
        <p14:creationId xmlns:p14="http://schemas.microsoft.com/office/powerpoint/2010/main" val="16231824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41</TotalTime>
  <Words>135</Words>
  <Application>Microsoft Office PowerPoint</Application>
  <PresentationFormat>Widescreen</PresentationFormat>
  <Paragraphs>5</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vt:lpstr>
      <vt:lpstr>Aptos Display</vt:lpstr>
      <vt:lpstr>Arial</vt:lpstr>
      <vt:lpstr>Calibri</vt:lpstr>
      <vt:lpstr>Calibri Light</vt:lpstr>
      <vt:lpstr>Lucida Handwriting</vt:lpstr>
      <vt:lpstr>Tempus Sans ITC</vt:lpstr>
      <vt:lpstr>Office Theme</vt:lpstr>
      <vt:lpstr>For our BGN Whole School Mission week in PE we have been focusing on the theme of hope by looking into the lives of people who have used SPORT to inspire hope in their lives. We encouraged students to tune in to the Invictus games that begins in Feb to take hope and inspiration from service personnel injured in the line of duty.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Tara Mawn (Staff)</dc:creator>
  <cp:lastModifiedBy>Andy Mawle (Staff)</cp:lastModifiedBy>
  <cp:revision>3</cp:revision>
  <dcterms:created xsi:type="dcterms:W3CDTF">2025-01-30T10:37:13Z</dcterms:created>
  <dcterms:modified xsi:type="dcterms:W3CDTF">2025-01-31T15:31:34Z</dcterms:modified>
</cp:coreProperties>
</file>