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001" r:id="rId2"/>
    <p:sldId id="2000" r:id="rId3"/>
    <p:sldId id="2003" r:id="rId4"/>
    <p:sldId id="2002"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E1C3"/>
    <a:srgbClr val="FAB97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1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d Parrish (Staff)" userId="fdffc32c-baae-42c6-b986-bcfc52c4c9da" providerId="ADAL" clId="{0DEDA68A-5181-40D3-A229-3BDF2262C252}"/>
    <pc:docChg chg="modSld">
      <pc:chgData name="David Parrish (Staff)" userId="fdffc32c-baae-42c6-b986-bcfc52c4c9da" providerId="ADAL" clId="{0DEDA68A-5181-40D3-A229-3BDF2262C252}" dt="2025-01-31T15:34:44.519" v="18" actId="6549"/>
      <pc:docMkLst>
        <pc:docMk/>
      </pc:docMkLst>
      <pc:sldChg chg="modSp mod">
        <pc:chgData name="David Parrish (Staff)" userId="fdffc32c-baae-42c6-b986-bcfc52c4c9da" providerId="ADAL" clId="{0DEDA68A-5181-40D3-A229-3BDF2262C252}" dt="2025-01-31T15:34:44.519" v="18" actId="6549"/>
        <pc:sldMkLst>
          <pc:docMk/>
          <pc:sldMk cId="1623182441" sldId="2003"/>
        </pc:sldMkLst>
        <pc:spChg chg="mod">
          <ac:chgData name="David Parrish (Staff)" userId="fdffc32c-baae-42c6-b986-bcfc52c4c9da" providerId="ADAL" clId="{0DEDA68A-5181-40D3-A229-3BDF2262C252}" dt="2025-01-31T15:34:44.519" v="18" actId="6549"/>
          <ac:spMkLst>
            <pc:docMk/>
            <pc:sldMk cId="1623182441" sldId="2003"/>
            <ac:spMk id="12" creationId="{D0CC44A2-900E-558C-A3E3-2F8D1E43203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FA5D8-64AE-6965-5FEE-4AB1F0BA7A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D6D086F-AA5F-88DA-AF12-9F53171B25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6528D13-2EAD-7456-13DB-013AA46B6DAE}"/>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5" name="Footer Placeholder 4">
            <a:extLst>
              <a:ext uri="{FF2B5EF4-FFF2-40B4-BE49-F238E27FC236}">
                <a16:creationId xmlns:a16="http://schemas.microsoft.com/office/drawing/2014/main" id="{5232900D-E584-E8EE-675F-1736691319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CB357D-D444-7D59-C44C-4C2ED9FE1B86}"/>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069079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733F8-9A5F-2FAE-4D89-5D767B97B2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AECAC67-1325-00A0-4AF9-30F790EBCF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66B51A-6015-CF94-37D1-9FBAF447C69C}"/>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5" name="Footer Placeholder 4">
            <a:extLst>
              <a:ext uri="{FF2B5EF4-FFF2-40B4-BE49-F238E27FC236}">
                <a16:creationId xmlns:a16="http://schemas.microsoft.com/office/drawing/2014/main" id="{59D1D163-D9F5-5289-0ACD-9CE82DB9F6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12AB16-DF79-308D-132B-ACE17A82CFCD}"/>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87920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B02FA-C7F8-CAF1-ACBD-69B63EB6F9F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A0F0633-58B3-0F4E-4038-66B06D34B93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21C6A7-3506-A93D-012C-BEF0803887B9}"/>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5" name="Footer Placeholder 4">
            <a:extLst>
              <a:ext uri="{FF2B5EF4-FFF2-40B4-BE49-F238E27FC236}">
                <a16:creationId xmlns:a16="http://schemas.microsoft.com/office/drawing/2014/main" id="{62E3B4FF-4151-FA62-BBDE-C075C20C4F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4B7022-B89C-3C5B-4243-6984B8B4E5F9}"/>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2872054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15CB2-6AF4-870C-D547-58B0BAFDA8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EAB584-1A54-1A30-921C-71DE75D57D9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F2035DB-B4C5-6E45-589A-989424855DD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95558F5-C39B-3338-7151-D81A513966DD}"/>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6" name="Footer Placeholder 5">
            <a:extLst>
              <a:ext uri="{FF2B5EF4-FFF2-40B4-BE49-F238E27FC236}">
                <a16:creationId xmlns:a16="http://schemas.microsoft.com/office/drawing/2014/main" id="{FE7A4EDE-A2AA-8F98-F743-6661438D1B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D5291F-A13F-ED4C-9A32-4F7FEF7A7BF2}"/>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3730002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FECE1-538D-40B0-AB12-B3C9D14A6AC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FF7A83-6165-9C36-0FA7-8ECBDD63DB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EC7B3DC-DA7E-B03F-BC37-D8BC4221526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310B8C-8D4C-D104-921F-D769CA3DC0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A93A34-F66B-EDB0-8119-4A7F313F03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049E405-A1BF-BD27-297C-0D84F676A285}"/>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8" name="Footer Placeholder 7">
            <a:extLst>
              <a:ext uri="{FF2B5EF4-FFF2-40B4-BE49-F238E27FC236}">
                <a16:creationId xmlns:a16="http://schemas.microsoft.com/office/drawing/2014/main" id="{4E802C93-C8D3-AC04-77DE-B74793B4401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5B46EEF-D095-ADC5-B95D-2CA86DD90363}"/>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0408563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4023B-2A5F-BC6C-0DF3-C7E222E33D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29B5859-3B64-E696-D656-A0E6CCD4EB2C}"/>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4" name="Footer Placeholder 3">
            <a:extLst>
              <a:ext uri="{FF2B5EF4-FFF2-40B4-BE49-F238E27FC236}">
                <a16:creationId xmlns:a16="http://schemas.microsoft.com/office/drawing/2014/main" id="{8E22177C-3D3B-F36B-AF82-941032AE155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0C369D-141E-7D04-BCCF-D3661B3CC35F}"/>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125420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DD0644-152E-8821-40AD-7CD850D69CFC}"/>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3" name="Footer Placeholder 2">
            <a:extLst>
              <a:ext uri="{FF2B5EF4-FFF2-40B4-BE49-F238E27FC236}">
                <a16:creationId xmlns:a16="http://schemas.microsoft.com/office/drawing/2014/main" id="{A0A9029D-259C-0A0F-DE5E-BE1F0EF7647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095186F-B564-C48F-1BF8-8A5B5839035E}"/>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2303196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39461-E575-A43B-DF33-05AA70DB67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F628A87-9343-8F9A-1F79-E0A27CDA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50EC041-F322-E384-0716-5CFA9B592A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F6DB01-3F17-D446-33A8-610F117087E7}"/>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6" name="Footer Placeholder 5">
            <a:extLst>
              <a:ext uri="{FF2B5EF4-FFF2-40B4-BE49-F238E27FC236}">
                <a16:creationId xmlns:a16="http://schemas.microsoft.com/office/drawing/2014/main" id="{568ECA8A-274E-87B3-4F39-1A5843454C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AC4322-7DF3-FC91-2181-3CCA61CD6387}"/>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1201308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C9079-E618-2F91-0B3E-AD9BC49D58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011E27C-63F3-C339-68ED-2B23F81EDB8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F63DDBC-0224-418B-CD3C-35BC9BCE76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70A8A1-FA67-79C8-B326-DC120BB76370}"/>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6" name="Footer Placeholder 5">
            <a:extLst>
              <a:ext uri="{FF2B5EF4-FFF2-40B4-BE49-F238E27FC236}">
                <a16:creationId xmlns:a16="http://schemas.microsoft.com/office/drawing/2014/main" id="{E2D8E287-93BA-6275-9DBB-389522AC58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00348C-64D6-3891-F65D-C319A34DC111}"/>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736527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945BB-469E-9548-7C0E-4A811C39C37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1AE4A2-378C-329C-6255-BECDAFAC8D3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7E0942-547D-A816-2164-2C8D4280956B}"/>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5" name="Footer Placeholder 4">
            <a:extLst>
              <a:ext uri="{FF2B5EF4-FFF2-40B4-BE49-F238E27FC236}">
                <a16:creationId xmlns:a16="http://schemas.microsoft.com/office/drawing/2014/main" id="{6E60E341-1A7B-1DBC-202A-619D1463E9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60ABBB-C75F-D667-91D4-FDEC2093C17B}"/>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31999836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C9D171-91BA-B60A-107F-18E3F261E20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004858-AB90-0041-6CD4-B61D4D1B86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ADF527-B3AB-C5D1-99A3-06E839456D60}"/>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5" name="Footer Placeholder 4">
            <a:extLst>
              <a:ext uri="{FF2B5EF4-FFF2-40B4-BE49-F238E27FC236}">
                <a16:creationId xmlns:a16="http://schemas.microsoft.com/office/drawing/2014/main" id="{4C9359F9-3D0F-064D-66E8-918468885C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E8C38E-13A3-0DEA-D3AB-DA0BC276BBAE}"/>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63416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C3CDE7-0308-21B2-4078-9B083DEDE4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46322C-ACCF-B874-FB76-B28080F0D4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93EEE7-D834-2F80-00B1-2119B0AC39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55DC4B6-A801-499A-AADF-244215A8E9E2}" type="datetimeFigureOut">
              <a:rPr lang="en-GB" smtClean="0"/>
              <a:t>31/01/2025</a:t>
            </a:fld>
            <a:endParaRPr lang="en-GB"/>
          </a:p>
        </p:txBody>
      </p:sp>
      <p:sp>
        <p:nvSpPr>
          <p:cNvPr id="5" name="Footer Placeholder 4">
            <a:extLst>
              <a:ext uri="{FF2B5EF4-FFF2-40B4-BE49-F238E27FC236}">
                <a16:creationId xmlns:a16="http://schemas.microsoft.com/office/drawing/2014/main" id="{BA09FA5A-C119-460C-5188-4E276E56D4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0820BA7-DAE6-AA9A-B6B7-0E948A2D08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55DF8BC-3D64-494D-A8A8-87FE4487CF1F}" type="slidenum">
              <a:rPr lang="en-GB" smtClean="0"/>
              <a:t>‹#›</a:t>
            </a:fld>
            <a:endParaRPr lang="en-GB"/>
          </a:p>
        </p:txBody>
      </p:sp>
    </p:spTree>
    <p:extLst>
      <p:ext uri="{BB962C8B-B14F-4D97-AF65-F5344CB8AC3E}">
        <p14:creationId xmlns:p14="http://schemas.microsoft.com/office/powerpoint/2010/main" val="2332147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3CDEF7-7013-E23B-6EF9-15A1380ABDD3}"/>
              </a:ext>
            </a:extLst>
          </p:cNvPr>
          <p:cNvPicPr>
            <a:picLocks noChangeAspect="1"/>
          </p:cNvPicPr>
          <p:nvPr/>
        </p:nvPicPr>
        <p:blipFill rotWithShape="1">
          <a:blip r:embed="rId2"/>
          <a:srcRect l="19924" t="-446" r="17845" b="-14"/>
          <a:stretch/>
        </p:blipFill>
        <p:spPr>
          <a:xfrm>
            <a:off x="9672320" y="104298"/>
            <a:ext cx="2438400" cy="2214880"/>
          </a:xfrm>
          <a:prstGeom prst="rect">
            <a:avLst/>
          </a:prstGeom>
        </p:spPr>
      </p:pic>
      <p:sp>
        <p:nvSpPr>
          <p:cNvPr id="2" name="Title 1">
            <a:extLst>
              <a:ext uri="{FF2B5EF4-FFF2-40B4-BE49-F238E27FC236}">
                <a16:creationId xmlns:a16="http://schemas.microsoft.com/office/drawing/2014/main" id="{329E583B-CCFE-04D0-120D-A370A6FBB386}"/>
              </a:ext>
            </a:extLst>
          </p:cNvPr>
          <p:cNvSpPr>
            <a:spLocks noGrp="1"/>
          </p:cNvSpPr>
          <p:nvPr>
            <p:ph type="title"/>
          </p:nvPr>
        </p:nvSpPr>
        <p:spPr>
          <a:xfrm>
            <a:off x="411480" y="681037"/>
            <a:ext cx="10515600" cy="1325563"/>
          </a:xfrm>
        </p:spPr>
        <p:txBody>
          <a:bodyPr/>
          <a:lstStyle/>
          <a:p>
            <a:r>
              <a:rPr lang="en-GB" dirty="0"/>
              <a:t>BGN Whole School Mission Week</a:t>
            </a:r>
            <a:br>
              <a:rPr lang="en-GB" dirty="0"/>
            </a:br>
            <a:r>
              <a:rPr lang="en-GB" dirty="0"/>
              <a:t>January 2025</a:t>
            </a:r>
          </a:p>
        </p:txBody>
      </p:sp>
      <p:sp>
        <p:nvSpPr>
          <p:cNvPr id="6" name="Rectangle 5">
            <a:extLst>
              <a:ext uri="{FF2B5EF4-FFF2-40B4-BE49-F238E27FC236}">
                <a16:creationId xmlns:a16="http://schemas.microsoft.com/office/drawing/2014/main" id="{1B7618DE-54C1-904A-B3D3-AB8CEA2A8C40}"/>
              </a:ext>
            </a:extLst>
          </p:cNvPr>
          <p:cNvSpPr/>
          <p:nvPr/>
        </p:nvSpPr>
        <p:spPr>
          <a:xfrm>
            <a:off x="3133725" y="7800975"/>
            <a:ext cx="10358438" cy="6540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540385" algn="ctr" eaLnBrk="0" fontAlgn="base" hangingPunct="0">
              <a:lnSpc>
                <a:spcPct val="107000"/>
              </a:lnSpc>
              <a:spcAft>
                <a:spcPts val="800"/>
              </a:spcAft>
            </a:pPr>
            <a:r>
              <a:rPr lang="en-GB" sz="2400" b="1" i="1" kern="1200">
                <a:solidFill>
                  <a:srgbClr val="FFFFFF"/>
                </a:solidFill>
                <a:effectLst/>
                <a:latin typeface="Tempus Sans ITC" panose="04020404030D07020202" pitchFamily="82" charset="0"/>
                <a:ea typeface="Calibri" panose="020F0502020204030204" pitchFamily="34" charset="0"/>
                <a:cs typeface="Times New Roman" panose="02020603050405020304" pitchFamily="18" charset="0"/>
              </a:rPr>
              <a:t>A hub of faith and learning with Christ at its centre                       </a:t>
            </a:r>
            <a:endParaRPr lang="en-GB" sz="1100" kern="100">
              <a:effectLst/>
              <a:ea typeface="Calibri" panose="020F0502020204030204" pitchFamily="34" charset="0"/>
              <a:cs typeface="Times New Roman" panose="02020603050405020304" pitchFamily="18" charset="0"/>
            </a:endParaRPr>
          </a:p>
        </p:txBody>
      </p:sp>
      <p:sp>
        <p:nvSpPr>
          <p:cNvPr id="8" name="Rectangle 6">
            <a:extLst>
              <a:ext uri="{FF2B5EF4-FFF2-40B4-BE49-F238E27FC236}">
                <a16:creationId xmlns:a16="http://schemas.microsoft.com/office/drawing/2014/main" id="{4E64A16F-7E13-DA22-1CCC-429413769964}"/>
              </a:ext>
            </a:extLst>
          </p:cNvPr>
          <p:cNvSpPr>
            <a:spLocks noChangeArrowheads="1"/>
          </p:cNvSpPr>
          <p:nvPr/>
        </p:nvSpPr>
        <p:spPr bwMode="auto">
          <a:xfrm>
            <a:off x="2968625" y="125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7">
            <a:extLst>
              <a:ext uri="{FF2B5EF4-FFF2-40B4-BE49-F238E27FC236}">
                <a16:creationId xmlns:a16="http://schemas.microsoft.com/office/drawing/2014/main" id="{B6D5EA74-CF71-637A-F2DD-EB489EC81FAC}"/>
              </a:ext>
            </a:extLst>
          </p:cNvPr>
          <p:cNvSpPr>
            <a:spLocks noChangeArrowheads="1"/>
          </p:cNvSpPr>
          <p:nvPr/>
        </p:nvSpPr>
        <p:spPr bwMode="auto">
          <a:xfrm>
            <a:off x="2968625" y="17145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hub</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of</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faith</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and learning with Christ</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at its</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centre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id="{632F7C46-E08D-A120-431B-B85E65B9E09D}"/>
              </a:ext>
            </a:extLst>
          </p:cNvPr>
          <p:cNvSpPr>
            <a:spLocks noChangeArrowheads="1"/>
          </p:cNvSpPr>
          <p:nvPr/>
        </p:nvSpPr>
        <p:spPr bwMode="auto">
          <a:xfrm>
            <a:off x="2968625" y="2082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Content Placeholder 11">
            <a:extLst>
              <a:ext uri="{FF2B5EF4-FFF2-40B4-BE49-F238E27FC236}">
                <a16:creationId xmlns:a16="http://schemas.microsoft.com/office/drawing/2014/main" id="{D0CC44A2-900E-558C-A3E3-2F8D1E432039}"/>
              </a:ext>
            </a:extLst>
          </p:cNvPr>
          <p:cNvSpPr>
            <a:spLocks noGrp="1"/>
          </p:cNvSpPr>
          <p:nvPr>
            <p:ph idx="1"/>
          </p:nvPr>
        </p:nvSpPr>
        <p:spPr>
          <a:xfrm>
            <a:off x="513080" y="2142332"/>
            <a:ext cx="10515600" cy="4351338"/>
          </a:xfrm>
        </p:spPr>
        <p:txBody>
          <a:bodyPr/>
          <a:lstStyle/>
          <a:p>
            <a:endParaRPr lang="en-GB" dirty="0"/>
          </a:p>
        </p:txBody>
      </p:sp>
    </p:spTree>
    <p:extLst>
      <p:ext uri="{BB962C8B-B14F-4D97-AF65-F5344CB8AC3E}">
        <p14:creationId xmlns:p14="http://schemas.microsoft.com/office/powerpoint/2010/main" val="30129847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3CDEF7-7013-E23B-6EF9-15A1380ABDD3}"/>
              </a:ext>
            </a:extLst>
          </p:cNvPr>
          <p:cNvPicPr>
            <a:picLocks noChangeAspect="1"/>
          </p:cNvPicPr>
          <p:nvPr/>
        </p:nvPicPr>
        <p:blipFill rotWithShape="1">
          <a:blip r:embed="rId2"/>
          <a:srcRect l="19924" t="-446" r="17845" b="-14"/>
          <a:stretch/>
        </p:blipFill>
        <p:spPr>
          <a:xfrm>
            <a:off x="9672320" y="104298"/>
            <a:ext cx="2438400" cy="2214880"/>
          </a:xfrm>
          <a:prstGeom prst="rect">
            <a:avLst/>
          </a:prstGeom>
        </p:spPr>
      </p:pic>
      <p:sp>
        <p:nvSpPr>
          <p:cNvPr id="2" name="Title 1">
            <a:extLst>
              <a:ext uri="{FF2B5EF4-FFF2-40B4-BE49-F238E27FC236}">
                <a16:creationId xmlns:a16="http://schemas.microsoft.com/office/drawing/2014/main" id="{329E583B-CCFE-04D0-120D-A370A6FBB386}"/>
              </a:ext>
            </a:extLst>
          </p:cNvPr>
          <p:cNvSpPr>
            <a:spLocks noGrp="1"/>
          </p:cNvSpPr>
          <p:nvPr>
            <p:ph type="title"/>
          </p:nvPr>
        </p:nvSpPr>
        <p:spPr>
          <a:xfrm>
            <a:off x="228600" y="73818"/>
            <a:ext cx="10515600" cy="960121"/>
          </a:xfrm>
        </p:spPr>
        <p:txBody>
          <a:bodyPr>
            <a:normAutofit/>
          </a:bodyPr>
          <a:lstStyle/>
          <a:p>
            <a:r>
              <a:rPr lang="en-GB" sz="2000" dirty="0"/>
              <a:t>For our BGN Whole School Mission week in </a:t>
            </a:r>
            <a:r>
              <a:rPr lang="en-GB" sz="2000" dirty="0">
                <a:latin typeface="Lucida Handwriting" panose="03010101010101010101" pitchFamily="66" charset="0"/>
              </a:rPr>
              <a:t>R.E </a:t>
            </a:r>
            <a:r>
              <a:rPr lang="en-GB" sz="2000" dirty="0"/>
              <a:t>we have been focusing on the</a:t>
            </a:r>
            <a:br>
              <a:rPr lang="en-GB" sz="2000" dirty="0"/>
            </a:br>
            <a:r>
              <a:rPr lang="en-GB" sz="2000" dirty="0"/>
              <a:t> theme of </a:t>
            </a:r>
            <a:r>
              <a:rPr lang="en-GB" sz="2000" dirty="0">
                <a:latin typeface="Lucida Handwriting" panose="03010101010101010101" pitchFamily="66" charset="0"/>
              </a:rPr>
              <a:t>hope</a:t>
            </a:r>
            <a:r>
              <a:rPr lang="en-GB" sz="2000" dirty="0"/>
              <a:t> by looking into the life of </a:t>
            </a:r>
            <a:r>
              <a:rPr lang="en-GB" sz="2000" dirty="0">
                <a:latin typeface="Lucida Handwriting" panose="03010101010101010101" pitchFamily="66" charset="0"/>
              </a:rPr>
              <a:t>Sister Clare Crockett</a:t>
            </a:r>
          </a:p>
        </p:txBody>
      </p:sp>
      <p:sp>
        <p:nvSpPr>
          <p:cNvPr id="6" name="Rectangle 5">
            <a:extLst>
              <a:ext uri="{FF2B5EF4-FFF2-40B4-BE49-F238E27FC236}">
                <a16:creationId xmlns:a16="http://schemas.microsoft.com/office/drawing/2014/main" id="{1B7618DE-54C1-904A-B3D3-AB8CEA2A8C40}"/>
              </a:ext>
            </a:extLst>
          </p:cNvPr>
          <p:cNvSpPr/>
          <p:nvPr/>
        </p:nvSpPr>
        <p:spPr>
          <a:xfrm>
            <a:off x="3133725" y="7800975"/>
            <a:ext cx="10358438" cy="6540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540385" algn="ctr" eaLnBrk="0" fontAlgn="base" hangingPunct="0">
              <a:lnSpc>
                <a:spcPct val="107000"/>
              </a:lnSpc>
              <a:spcAft>
                <a:spcPts val="800"/>
              </a:spcAft>
            </a:pPr>
            <a:r>
              <a:rPr lang="en-GB" sz="2400" b="1" i="1" kern="1200">
                <a:solidFill>
                  <a:srgbClr val="FFFFFF"/>
                </a:solidFill>
                <a:effectLst/>
                <a:latin typeface="Tempus Sans ITC" panose="04020404030D07020202" pitchFamily="82" charset="0"/>
                <a:ea typeface="Calibri" panose="020F0502020204030204" pitchFamily="34" charset="0"/>
                <a:cs typeface="Times New Roman" panose="02020603050405020304" pitchFamily="18" charset="0"/>
              </a:rPr>
              <a:t>A hub of faith and learning with Christ at its centre                       </a:t>
            </a:r>
            <a:endParaRPr lang="en-GB" sz="1100" kern="100">
              <a:effectLst/>
              <a:ea typeface="Calibri" panose="020F0502020204030204" pitchFamily="34" charset="0"/>
              <a:cs typeface="Times New Roman" panose="02020603050405020304" pitchFamily="18" charset="0"/>
            </a:endParaRPr>
          </a:p>
        </p:txBody>
      </p:sp>
      <p:sp>
        <p:nvSpPr>
          <p:cNvPr id="8" name="Rectangle 6">
            <a:extLst>
              <a:ext uri="{FF2B5EF4-FFF2-40B4-BE49-F238E27FC236}">
                <a16:creationId xmlns:a16="http://schemas.microsoft.com/office/drawing/2014/main" id="{4E64A16F-7E13-DA22-1CCC-429413769964}"/>
              </a:ext>
            </a:extLst>
          </p:cNvPr>
          <p:cNvSpPr>
            <a:spLocks noChangeArrowheads="1"/>
          </p:cNvSpPr>
          <p:nvPr/>
        </p:nvSpPr>
        <p:spPr bwMode="auto">
          <a:xfrm>
            <a:off x="2968625" y="125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7">
            <a:extLst>
              <a:ext uri="{FF2B5EF4-FFF2-40B4-BE49-F238E27FC236}">
                <a16:creationId xmlns:a16="http://schemas.microsoft.com/office/drawing/2014/main" id="{B6D5EA74-CF71-637A-F2DD-EB489EC81FAC}"/>
              </a:ext>
            </a:extLst>
          </p:cNvPr>
          <p:cNvSpPr>
            <a:spLocks noChangeArrowheads="1"/>
          </p:cNvSpPr>
          <p:nvPr/>
        </p:nvSpPr>
        <p:spPr bwMode="auto">
          <a:xfrm>
            <a:off x="2968625" y="17145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hub</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of</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faith</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and learning with Christ</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at its</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centre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id="{632F7C46-E08D-A120-431B-B85E65B9E09D}"/>
              </a:ext>
            </a:extLst>
          </p:cNvPr>
          <p:cNvSpPr>
            <a:spLocks noChangeArrowheads="1"/>
          </p:cNvSpPr>
          <p:nvPr/>
        </p:nvSpPr>
        <p:spPr bwMode="auto">
          <a:xfrm>
            <a:off x="2968625" y="2082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Content Placeholder 11">
            <a:extLst>
              <a:ext uri="{FF2B5EF4-FFF2-40B4-BE49-F238E27FC236}">
                <a16:creationId xmlns:a16="http://schemas.microsoft.com/office/drawing/2014/main" id="{D0CC44A2-900E-558C-A3E3-2F8D1E432039}"/>
              </a:ext>
            </a:extLst>
          </p:cNvPr>
          <p:cNvSpPr>
            <a:spLocks noGrp="1"/>
          </p:cNvSpPr>
          <p:nvPr>
            <p:ph idx="1"/>
          </p:nvPr>
        </p:nvSpPr>
        <p:spPr>
          <a:xfrm>
            <a:off x="302260" y="1033939"/>
            <a:ext cx="9296400" cy="4745038"/>
          </a:xfrm>
        </p:spPr>
        <p:txBody>
          <a:bodyPr>
            <a:normAutofit/>
          </a:bodyPr>
          <a:lstStyle/>
          <a:p>
            <a:pPr marL="0" indent="0">
              <a:buNone/>
            </a:pPr>
            <a:r>
              <a:rPr lang="en-GB" sz="1800" dirty="0">
                <a:latin typeface="Calibri Light" panose="020F0302020204030204" pitchFamily="34" charset="0"/>
                <a:ea typeface="Calibri Light" panose="020F0302020204030204" pitchFamily="34" charset="0"/>
                <a:cs typeface="Calibri Light" panose="020F0302020204030204" pitchFamily="34" charset="0"/>
              </a:rPr>
              <a:t>Sister Clare Crockett from the City of Derry died whilst serving as a nun in Ecuador in 2016.</a:t>
            </a:r>
          </a:p>
          <a:p>
            <a:pPr marL="0" indent="0">
              <a:buNone/>
            </a:pPr>
            <a:r>
              <a:rPr lang="en-GB" sz="1800" dirty="0">
                <a:latin typeface="Calibri Light" panose="020F0302020204030204" pitchFamily="34" charset="0"/>
                <a:ea typeface="Calibri Light" panose="020F0302020204030204" pitchFamily="34" charset="0"/>
                <a:cs typeface="Calibri Light" panose="020F0302020204030204" pitchFamily="34" charset="0"/>
              </a:rPr>
              <a:t>She was declared a </a:t>
            </a:r>
            <a:r>
              <a:rPr lang="en-GB" sz="1800" b="1" dirty="0">
                <a:latin typeface="Calibri Light" panose="020F0302020204030204" pitchFamily="34" charset="0"/>
                <a:ea typeface="Calibri Light" panose="020F0302020204030204" pitchFamily="34" charset="0"/>
                <a:cs typeface="Calibri Light" panose="020F0302020204030204" pitchFamily="34" charset="0"/>
              </a:rPr>
              <a:t>Servant of God </a:t>
            </a:r>
            <a:r>
              <a:rPr lang="en-GB" sz="1800" dirty="0">
                <a:latin typeface="Calibri Light" panose="020F0302020204030204" pitchFamily="34" charset="0"/>
                <a:ea typeface="Calibri Light" panose="020F0302020204030204" pitchFamily="34" charset="0"/>
                <a:cs typeface="Calibri Light" panose="020F0302020204030204" pitchFamily="34" charset="0"/>
              </a:rPr>
              <a:t>by the Catholic Church - the first step towards becoming a saint and a ceremony which recognised her as a candidate for sainthood, was held in Madrid earlier this month.</a:t>
            </a:r>
          </a:p>
          <a:p>
            <a:pPr marL="0" indent="0">
              <a:buNone/>
            </a:pPr>
            <a:r>
              <a:rPr lang="en-GB" sz="1800" b="0" i="0" dirty="0">
                <a:solidFill>
                  <a:srgbClr val="141414"/>
                </a:solidFill>
                <a:effectLst/>
                <a:latin typeface="Calibri Light" panose="020F0302020204030204" pitchFamily="34" charset="0"/>
                <a:ea typeface="Calibri Light" panose="020F0302020204030204" pitchFamily="34" charset="0"/>
                <a:cs typeface="Calibri Light" panose="020F0302020204030204" pitchFamily="34" charset="0"/>
              </a:rPr>
              <a:t>We have studied the life of Sister Clare, her impact on the world whilst alive and how her ambition to be a ‘famous nun’ is now realised. </a:t>
            </a:r>
            <a:r>
              <a:rPr lang="en-GB" sz="1800" dirty="0">
                <a:solidFill>
                  <a:srgbClr val="141414"/>
                </a:solidFill>
                <a:latin typeface="Calibri Light" panose="020F0302020204030204" pitchFamily="34" charset="0"/>
                <a:ea typeface="Calibri Light" panose="020F0302020204030204" pitchFamily="34" charset="0"/>
                <a:cs typeface="Calibri Light" panose="020F0302020204030204" pitchFamily="34" charset="0"/>
              </a:rPr>
              <a:t>She had an enormous sense of </a:t>
            </a:r>
            <a:r>
              <a:rPr lang="en-GB" sz="1800" i="1" dirty="0">
                <a:solidFill>
                  <a:srgbClr val="141414"/>
                </a:solidFill>
                <a:latin typeface="Calibri Light" panose="020F0302020204030204" pitchFamily="34" charset="0"/>
                <a:ea typeface="Calibri Light" panose="020F0302020204030204" pitchFamily="34" charset="0"/>
                <a:cs typeface="Calibri Light" panose="020F0302020204030204" pitchFamily="34" charset="0"/>
              </a:rPr>
              <a:t>FUN!</a:t>
            </a:r>
            <a:endParaRPr lang="en-GB" sz="1800" b="0" i="1" dirty="0">
              <a:solidFill>
                <a:srgbClr val="141414"/>
              </a:solidFill>
              <a:effectLst/>
              <a:latin typeface="Calibri Light" panose="020F0302020204030204" pitchFamily="34" charset="0"/>
              <a:ea typeface="Calibri Light" panose="020F0302020204030204" pitchFamily="34" charset="0"/>
              <a:cs typeface="Calibri Light" panose="020F0302020204030204" pitchFamily="34" charset="0"/>
            </a:endParaRPr>
          </a:p>
          <a:p>
            <a:pPr marL="0" indent="0">
              <a:buNone/>
            </a:pPr>
            <a:r>
              <a:rPr lang="en-GB" sz="1800" b="0" i="0" dirty="0">
                <a:solidFill>
                  <a:srgbClr val="141414"/>
                </a:solidFill>
                <a:effectLst/>
                <a:latin typeface="Calibri Light" panose="020F0302020204030204" pitchFamily="34" charset="0"/>
                <a:ea typeface="Calibri Light" panose="020F0302020204030204" pitchFamily="34" charset="0"/>
                <a:cs typeface="Calibri Light" panose="020F0302020204030204" pitchFamily="34" charset="0"/>
              </a:rPr>
              <a:t>Sister Clare’s friends were said to be in disbelief after she announced her decision while holding a "beer in one hand and a cigarette in the other".</a:t>
            </a:r>
          </a:p>
          <a:p>
            <a:pPr marL="0" indent="0">
              <a:buNone/>
            </a:pPr>
            <a:r>
              <a:rPr lang="en-GB" sz="1800" dirty="0">
                <a:solidFill>
                  <a:srgbClr val="141414"/>
                </a:solidFill>
                <a:latin typeface="Calibri Light" panose="020F0302020204030204" pitchFamily="34" charset="0"/>
                <a:ea typeface="Calibri Light" panose="020F0302020204030204" pitchFamily="34" charset="0"/>
                <a:cs typeface="Calibri Light" panose="020F0302020204030204" pitchFamily="34" charset="0"/>
              </a:rPr>
              <a:t>Her motto for life was, ‘</a:t>
            </a:r>
            <a:r>
              <a:rPr lang="en-GB" sz="1800">
                <a:solidFill>
                  <a:srgbClr val="141414"/>
                </a:solidFill>
                <a:latin typeface="Calibri Light" panose="020F0302020204030204" pitchFamily="34" charset="0"/>
                <a:ea typeface="Calibri Light" panose="020F0302020204030204" pitchFamily="34" charset="0"/>
                <a:cs typeface="Calibri Light" panose="020F0302020204030204" pitchFamily="34" charset="0"/>
              </a:rPr>
              <a:t>All or </a:t>
            </a:r>
            <a:r>
              <a:rPr lang="en-GB" sz="1800" dirty="0">
                <a:solidFill>
                  <a:srgbClr val="141414"/>
                </a:solidFill>
                <a:latin typeface="Calibri Light" panose="020F0302020204030204" pitchFamily="34" charset="0"/>
                <a:ea typeface="Calibri Light" panose="020F0302020204030204" pitchFamily="34" charset="0"/>
                <a:cs typeface="Calibri Light" panose="020F0302020204030204" pitchFamily="34" charset="0"/>
              </a:rPr>
              <a:t>Nothing!’</a:t>
            </a:r>
            <a:endParaRPr lang="en-GB" sz="1800" dirty="0">
              <a:latin typeface="Calibri Light" panose="020F0302020204030204" pitchFamily="34" charset="0"/>
              <a:ea typeface="Calibri Light" panose="020F0302020204030204" pitchFamily="34" charset="0"/>
              <a:cs typeface="Calibri Light" panose="020F0302020204030204" pitchFamily="34" charset="0"/>
            </a:endParaRPr>
          </a:p>
        </p:txBody>
      </p:sp>
      <p:sp>
        <p:nvSpPr>
          <p:cNvPr id="3" name="Rectangle: Rounded Corners 2">
            <a:extLst>
              <a:ext uri="{FF2B5EF4-FFF2-40B4-BE49-F238E27FC236}">
                <a16:creationId xmlns:a16="http://schemas.microsoft.com/office/drawing/2014/main" id="{E6E9355C-E6C1-3AE0-0A60-E325203E45F8}"/>
              </a:ext>
            </a:extLst>
          </p:cNvPr>
          <p:cNvSpPr/>
          <p:nvPr/>
        </p:nvSpPr>
        <p:spPr>
          <a:xfrm>
            <a:off x="228600" y="3981925"/>
            <a:ext cx="3970020" cy="2722881"/>
          </a:xfrm>
          <a:prstGeom prst="roundRect">
            <a:avLst/>
          </a:prstGeom>
          <a:solidFill>
            <a:srgbClr val="FDE1C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2"/>
                </a:solidFill>
                <a:latin typeface="Lucida Handwriting" panose="03010101010101010101" pitchFamily="66" charset="0"/>
              </a:rPr>
              <a:t>Students have been overwhelmed by the fact that she stated that she would die young, maybe at the same age as Jesus.  Five days later, this became true when she died at the age of 33.</a:t>
            </a:r>
          </a:p>
        </p:txBody>
      </p:sp>
      <p:pic>
        <p:nvPicPr>
          <p:cNvPr id="5" name="Picture 4">
            <a:extLst>
              <a:ext uri="{FF2B5EF4-FFF2-40B4-BE49-F238E27FC236}">
                <a16:creationId xmlns:a16="http://schemas.microsoft.com/office/drawing/2014/main" id="{D8DEC402-6CC1-6E99-622E-867038930C3E}"/>
              </a:ext>
            </a:extLst>
          </p:cNvPr>
          <p:cNvPicPr>
            <a:picLocks noChangeAspect="1"/>
          </p:cNvPicPr>
          <p:nvPr/>
        </p:nvPicPr>
        <p:blipFill>
          <a:blip r:embed="rId3"/>
          <a:stretch>
            <a:fillRect/>
          </a:stretch>
        </p:blipFill>
        <p:spPr>
          <a:xfrm>
            <a:off x="5821680" y="3209955"/>
            <a:ext cx="6370320" cy="3676620"/>
          </a:xfrm>
          <a:prstGeom prst="rect">
            <a:avLst/>
          </a:prstGeom>
        </p:spPr>
      </p:pic>
    </p:spTree>
    <p:extLst>
      <p:ext uri="{BB962C8B-B14F-4D97-AF65-F5344CB8AC3E}">
        <p14:creationId xmlns:p14="http://schemas.microsoft.com/office/powerpoint/2010/main" val="32733702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3CDEF7-7013-E23B-6EF9-15A1380ABDD3}"/>
              </a:ext>
            </a:extLst>
          </p:cNvPr>
          <p:cNvPicPr>
            <a:picLocks noChangeAspect="1"/>
          </p:cNvPicPr>
          <p:nvPr/>
        </p:nvPicPr>
        <p:blipFill rotWithShape="1">
          <a:blip r:embed="rId2"/>
          <a:srcRect l="19924" t="-446" r="17845" b="-14"/>
          <a:stretch/>
        </p:blipFill>
        <p:spPr>
          <a:xfrm>
            <a:off x="9672320" y="104298"/>
            <a:ext cx="2438400" cy="2214880"/>
          </a:xfrm>
          <a:prstGeom prst="rect">
            <a:avLst/>
          </a:prstGeom>
        </p:spPr>
      </p:pic>
      <p:sp>
        <p:nvSpPr>
          <p:cNvPr id="2" name="Title 1">
            <a:extLst>
              <a:ext uri="{FF2B5EF4-FFF2-40B4-BE49-F238E27FC236}">
                <a16:creationId xmlns:a16="http://schemas.microsoft.com/office/drawing/2014/main" id="{329E583B-CCFE-04D0-120D-A370A6FBB386}"/>
              </a:ext>
            </a:extLst>
          </p:cNvPr>
          <p:cNvSpPr>
            <a:spLocks noGrp="1"/>
          </p:cNvSpPr>
          <p:nvPr>
            <p:ph type="title"/>
          </p:nvPr>
        </p:nvSpPr>
        <p:spPr>
          <a:xfrm>
            <a:off x="228600" y="73818"/>
            <a:ext cx="10515600" cy="960121"/>
          </a:xfrm>
        </p:spPr>
        <p:txBody>
          <a:bodyPr>
            <a:normAutofit/>
          </a:bodyPr>
          <a:lstStyle/>
          <a:p>
            <a:r>
              <a:rPr lang="en-GB" sz="2000" dirty="0"/>
              <a:t>For our BGN Whole School Mission week in Geography we have been focusing on the</a:t>
            </a:r>
            <a:br>
              <a:rPr lang="en-GB" sz="2000" dirty="0"/>
            </a:br>
            <a:r>
              <a:rPr lang="en-GB" sz="2000" dirty="0"/>
              <a:t> theme of </a:t>
            </a:r>
            <a:r>
              <a:rPr lang="en-GB" sz="2000" dirty="0">
                <a:latin typeface="Lucida Handwriting" panose="03010101010101010101" pitchFamily="66" charset="0"/>
              </a:rPr>
              <a:t>hope</a:t>
            </a:r>
            <a:r>
              <a:rPr lang="en-GB" sz="2000" dirty="0"/>
              <a:t> by looking at the global food crisis.</a:t>
            </a:r>
            <a:endParaRPr lang="en-GB" sz="2000" dirty="0">
              <a:latin typeface="Lucida Handwriting" panose="03010101010101010101" pitchFamily="66" charset="0"/>
            </a:endParaRPr>
          </a:p>
        </p:txBody>
      </p:sp>
      <p:sp>
        <p:nvSpPr>
          <p:cNvPr id="6" name="Rectangle 5">
            <a:extLst>
              <a:ext uri="{FF2B5EF4-FFF2-40B4-BE49-F238E27FC236}">
                <a16:creationId xmlns:a16="http://schemas.microsoft.com/office/drawing/2014/main" id="{1B7618DE-54C1-904A-B3D3-AB8CEA2A8C40}"/>
              </a:ext>
            </a:extLst>
          </p:cNvPr>
          <p:cNvSpPr/>
          <p:nvPr/>
        </p:nvSpPr>
        <p:spPr>
          <a:xfrm>
            <a:off x="3133725" y="7800975"/>
            <a:ext cx="10358438" cy="6540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540385" algn="ctr" eaLnBrk="0" fontAlgn="base" hangingPunct="0">
              <a:lnSpc>
                <a:spcPct val="107000"/>
              </a:lnSpc>
              <a:spcAft>
                <a:spcPts val="800"/>
              </a:spcAft>
            </a:pPr>
            <a:r>
              <a:rPr lang="en-GB" sz="2400" b="1" i="1" kern="1200">
                <a:solidFill>
                  <a:srgbClr val="FFFFFF"/>
                </a:solidFill>
                <a:effectLst/>
                <a:latin typeface="Tempus Sans ITC" panose="04020404030D07020202" pitchFamily="82" charset="0"/>
                <a:ea typeface="Calibri" panose="020F0502020204030204" pitchFamily="34" charset="0"/>
                <a:cs typeface="Times New Roman" panose="02020603050405020304" pitchFamily="18" charset="0"/>
              </a:rPr>
              <a:t>A hub of faith and learning with Christ at its centre                       </a:t>
            </a:r>
            <a:endParaRPr lang="en-GB" sz="1100" kern="100">
              <a:effectLst/>
              <a:ea typeface="Calibri" panose="020F0502020204030204" pitchFamily="34" charset="0"/>
              <a:cs typeface="Times New Roman" panose="02020603050405020304" pitchFamily="18" charset="0"/>
            </a:endParaRPr>
          </a:p>
        </p:txBody>
      </p:sp>
      <p:sp>
        <p:nvSpPr>
          <p:cNvPr id="8" name="Rectangle 6">
            <a:extLst>
              <a:ext uri="{FF2B5EF4-FFF2-40B4-BE49-F238E27FC236}">
                <a16:creationId xmlns:a16="http://schemas.microsoft.com/office/drawing/2014/main" id="{4E64A16F-7E13-DA22-1CCC-429413769964}"/>
              </a:ext>
            </a:extLst>
          </p:cNvPr>
          <p:cNvSpPr>
            <a:spLocks noChangeArrowheads="1"/>
          </p:cNvSpPr>
          <p:nvPr/>
        </p:nvSpPr>
        <p:spPr bwMode="auto">
          <a:xfrm>
            <a:off x="2968625" y="125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7">
            <a:extLst>
              <a:ext uri="{FF2B5EF4-FFF2-40B4-BE49-F238E27FC236}">
                <a16:creationId xmlns:a16="http://schemas.microsoft.com/office/drawing/2014/main" id="{B6D5EA74-CF71-637A-F2DD-EB489EC81FAC}"/>
              </a:ext>
            </a:extLst>
          </p:cNvPr>
          <p:cNvSpPr>
            <a:spLocks noChangeArrowheads="1"/>
          </p:cNvSpPr>
          <p:nvPr/>
        </p:nvSpPr>
        <p:spPr bwMode="auto">
          <a:xfrm>
            <a:off x="2968625" y="17145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hub</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of</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faith</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and learning with Christ</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at its</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centre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id="{632F7C46-E08D-A120-431B-B85E65B9E09D}"/>
              </a:ext>
            </a:extLst>
          </p:cNvPr>
          <p:cNvSpPr>
            <a:spLocks noChangeArrowheads="1"/>
          </p:cNvSpPr>
          <p:nvPr/>
        </p:nvSpPr>
        <p:spPr bwMode="auto">
          <a:xfrm>
            <a:off x="2968625" y="2082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Content Placeholder 11">
            <a:extLst>
              <a:ext uri="{FF2B5EF4-FFF2-40B4-BE49-F238E27FC236}">
                <a16:creationId xmlns:a16="http://schemas.microsoft.com/office/drawing/2014/main" id="{D0CC44A2-900E-558C-A3E3-2F8D1E432039}"/>
              </a:ext>
            </a:extLst>
          </p:cNvPr>
          <p:cNvSpPr>
            <a:spLocks noGrp="1"/>
          </p:cNvSpPr>
          <p:nvPr>
            <p:ph idx="1"/>
          </p:nvPr>
        </p:nvSpPr>
        <p:spPr>
          <a:xfrm>
            <a:off x="302260" y="1033939"/>
            <a:ext cx="9296400" cy="4745038"/>
          </a:xfrm>
        </p:spPr>
        <p:txBody>
          <a:bodyPr>
            <a:normAutofit/>
          </a:bodyPr>
          <a:lstStyle/>
          <a:p>
            <a:pPr marL="0" indent="0">
              <a:buNone/>
            </a:pPr>
            <a:r>
              <a:rPr lang="en-GB" sz="1800" dirty="0">
                <a:latin typeface="Calibri Light" panose="020F0302020204030204" pitchFamily="34" charset="0"/>
                <a:ea typeface="Calibri Light" panose="020F0302020204030204" pitchFamily="34" charset="0"/>
                <a:cs typeface="Calibri Light" panose="020F0302020204030204" pitchFamily="34" charset="0"/>
              </a:rPr>
              <a:t>Using the global food crisis as a basis of hope, students:</a:t>
            </a:r>
          </a:p>
          <a:p>
            <a:r>
              <a:rPr lang="en-GB" sz="1800" dirty="0">
                <a:latin typeface="Calibri Light" panose="020F0302020204030204" pitchFamily="34" charset="0"/>
                <a:ea typeface="Calibri Light" panose="020F0302020204030204" pitchFamily="34" charset="0"/>
                <a:cs typeface="Calibri Light" panose="020F0302020204030204" pitchFamily="34" charset="0"/>
              </a:rPr>
              <a:t>Mapped the 12 most undernourished countries.</a:t>
            </a:r>
          </a:p>
          <a:p>
            <a:r>
              <a:rPr lang="en-GB" sz="1800" dirty="0">
                <a:latin typeface="Calibri Light" panose="020F0302020204030204" pitchFamily="34" charset="0"/>
                <a:ea typeface="Calibri Light" panose="020F0302020204030204" pitchFamily="34" charset="0"/>
                <a:cs typeface="Calibri Light" panose="020F0302020204030204" pitchFamily="34" charset="0"/>
              </a:rPr>
              <a:t>Identified reasons for the global food crisis, making links to population growth, oil prices, climate change, urbanisation, declining agricultural productivity and changes in income.</a:t>
            </a:r>
          </a:p>
          <a:p>
            <a:r>
              <a:rPr lang="en-GB" sz="1800" dirty="0">
                <a:latin typeface="Calibri Light" panose="020F0302020204030204" pitchFamily="34" charset="0"/>
                <a:ea typeface="Calibri Light" panose="020F0302020204030204" pitchFamily="34" charset="0"/>
                <a:cs typeface="Calibri Light" panose="020F0302020204030204" pitchFamily="34" charset="0"/>
              </a:rPr>
              <a:t>Finally</a:t>
            </a:r>
            <a:r>
              <a:rPr lang="en-GB" sz="1800">
                <a:latin typeface="Calibri Light" panose="020F0302020204030204" pitchFamily="34" charset="0"/>
                <a:ea typeface="Calibri Light" panose="020F0302020204030204" pitchFamily="34" charset="0"/>
                <a:cs typeface="Calibri Light" panose="020F0302020204030204" pitchFamily="34" charset="0"/>
              </a:rPr>
              <a:t>, students </a:t>
            </a:r>
            <a:r>
              <a:rPr lang="en-GB" sz="1800" dirty="0">
                <a:latin typeface="Calibri Light" panose="020F0302020204030204" pitchFamily="34" charset="0"/>
                <a:ea typeface="Calibri Light" panose="020F0302020204030204" pitchFamily="34" charset="0"/>
                <a:cs typeface="Calibri Light" panose="020F0302020204030204" pitchFamily="34" charset="0"/>
              </a:rPr>
              <a:t>looked at an example of a food bank in Cornwall and how it was giving hope to one of the most deprived areas in the UK.</a:t>
            </a:r>
          </a:p>
        </p:txBody>
      </p:sp>
      <p:sp>
        <p:nvSpPr>
          <p:cNvPr id="3" name="Rectangle: Rounded Corners 2">
            <a:extLst>
              <a:ext uri="{FF2B5EF4-FFF2-40B4-BE49-F238E27FC236}">
                <a16:creationId xmlns:a16="http://schemas.microsoft.com/office/drawing/2014/main" id="{E6E9355C-E6C1-3AE0-0A60-E325203E45F8}"/>
              </a:ext>
            </a:extLst>
          </p:cNvPr>
          <p:cNvSpPr/>
          <p:nvPr/>
        </p:nvSpPr>
        <p:spPr>
          <a:xfrm>
            <a:off x="228600" y="3981925"/>
            <a:ext cx="3970020" cy="2722881"/>
          </a:xfrm>
          <a:prstGeom prst="roundRect">
            <a:avLst/>
          </a:prstGeom>
          <a:solidFill>
            <a:srgbClr val="FDE1C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2"/>
                </a:solidFill>
                <a:latin typeface="Lucida Handwriting" panose="03010101010101010101" pitchFamily="66" charset="0"/>
              </a:rPr>
              <a:t>Students have commented…… “it was surprising how many people around the world, and in the UK, don’t have enough food”.</a:t>
            </a:r>
          </a:p>
        </p:txBody>
      </p:sp>
      <p:pic>
        <p:nvPicPr>
          <p:cNvPr id="5" name="Picture 4" descr="Food Crisis In Zimbabwe.jpg">
            <a:extLst>
              <a:ext uri="{FF2B5EF4-FFF2-40B4-BE49-F238E27FC236}">
                <a16:creationId xmlns:a16="http://schemas.microsoft.com/office/drawing/2014/main" id="{C4D23634-9994-9AF1-F0F7-98C7986A7FDE}"/>
              </a:ext>
            </a:extLst>
          </p:cNvPr>
          <p:cNvPicPr>
            <a:picLocks noChangeAspect="1"/>
          </p:cNvPicPr>
          <p:nvPr/>
        </p:nvPicPr>
        <p:blipFill>
          <a:blip r:embed="rId3" cstate="print"/>
          <a:srcRect/>
          <a:stretch>
            <a:fillRect/>
          </a:stretch>
        </p:blipFill>
        <p:spPr bwMode="auto">
          <a:xfrm rot="-698738">
            <a:off x="5542428" y="3193606"/>
            <a:ext cx="3117778" cy="3315824"/>
          </a:xfrm>
          <a:prstGeom prst="rect">
            <a:avLst/>
          </a:prstGeom>
          <a:noFill/>
          <a:ln w="9525">
            <a:noFill/>
            <a:miter lim="800000"/>
            <a:headEnd/>
            <a:tailEnd/>
          </a:ln>
        </p:spPr>
      </p:pic>
      <p:pic>
        <p:nvPicPr>
          <p:cNvPr id="11" name="Picture 3" descr="Food Crisis In Australia.jpg">
            <a:extLst>
              <a:ext uri="{FF2B5EF4-FFF2-40B4-BE49-F238E27FC236}">
                <a16:creationId xmlns:a16="http://schemas.microsoft.com/office/drawing/2014/main" id="{2860F119-406F-45E7-ADF1-8DAA7AB951D8}"/>
              </a:ext>
            </a:extLst>
          </p:cNvPr>
          <p:cNvPicPr>
            <a:picLocks noChangeAspect="1"/>
          </p:cNvPicPr>
          <p:nvPr/>
        </p:nvPicPr>
        <p:blipFill>
          <a:blip r:embed="rId4" cstate="print"/>
          <a:srcRect/>
          <a:stretch>
            <a:fillRect/>
          </a:stretch>
        </p:blipFill>
        <p:spPr bwMode="auto">
          <a:xfrm rot="311674">
            <a:off x="8584604" y="2923410"/>
            <a:ext cx="2663993" cy="3825191"/>
          </a:xfrm>
          <a:prstGeom prst="rect">
            <a:avLst/>
          </a:prstGeom>
          <a:noFill/>
          <a:ln w="9525">
            <a:noFill/>
            <a:miter lim="800000"/>
            <a:headEnd/>
            <a:tailEnd/>
          </a:ln>
        </p:spPr>
      </p:pic>
    </p:spTree>
    <p:extLst>
      <p:ext uri="{BB962C8B-B14F-4D97-AF65-F5344CB8AC3E}">
        <p14:creationId xmlns:p14="http://schemas.microsoft.com/office/powerpoint/2010/main" val="16231824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3CDEF7-7013-E23B-6EF9-15A1380ABDD3}"/>
              </a:ext>
            </a:extLst>
          </p:cNvPr>
          <p:cNvPicPr>
            <a:picLocks noChangeAspect="1"/>
          </p:cNvPicPr>
          <p:nvPr/>
        </p:nvPicPr>
        <p:blipFill rotWithShape="1">
          <a:blip r:embed="rId2"/>
          <a:srcRect l="19924" t="-446" r="17845" b="-14"/>
          <a:stretch/>
        </p:blipFill>
        <p:spPr>
          <a:xfrm>
            <a:off x="9672320" y="104298"/>
            <a:ext cx="2438400" cy="2214880"/>
          </a:xfrm>
          <a:prstGeom prst="rect">
            <a:avLst/>
          </a:prstGeom>
        </p:spPr>
      </p:pic>
      <p:sp>
        <p:nvSpPr>
          <p:cNvPr id="2" name="Title 1">
            <a:extLst>
              <a:ext uri="{FF2B5EF4-FFF2-40B4-BE49-F238E27FC236}">
                <a16:creationId xmlns:a16="http://schemas.microsoft.com/office/drawing/2014/main" id="{329E583B-CCFE-04D0-120D-A370A6FBB386}"/>
              </a:ext>
            </a:extLst>
          </p:cNvPr>
          <p:cNvSpPr>
            <a:spLocks noGrp="1"/>
          </p:cNvSpPr>
          <p:nvPr>
            <p:ph type="title"/>
          </p:nvPr>
        </p:nvSpPr>
        <p:spPr>
          <a:xfrm>
            <a:off x="411480" y="681037"/>
            <a:ext cx="10515600" cy="1325563"/>
          </a:xfrm>
        </p:spPr>
        <p:txBody>
          <a:bodyPr/>
          <a:lstStyle/>
          <a:p>
            <a:endParaRPr lang="en-GB" dirty="0"/>
          </a:p>
        </p:txBody>
      </p:sp>
      <p:sp>
        <p:nvSpPr>
          <p:cNvPr id="6" name="Rectangle 5">
            <a:extLst>
              <a:ext uri="{FF2B5EF4-FFF2-40B4-BE49-F238E27FC236}">
                <a16:creationId xmlns:a16="http://schemas.microsoft.com/office/drawing/2014/main" id="{1B7618DE-54C1-904A-B3D3-AB8CEA2A8C40}"/>
              </a:ext>
            </a:extLst>
          </p:cNvPr>
          <p:cNvSpPr/>
          <p:nvPr/>
        </p:nvSpPr>
        <p:spPr>
          <a:xfrm>
            <a:off x="3133725" y="7800975"/>
            <a:ext cx="10358438" cy="6540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540385" algn="ctr" eaLnBrk="0" fontAlgn="base" hangingPunct="0">
              <a:lnSpc>
                <a:spcPct val="107000"/>
              </a:lnSpc>
              <a:spcAft>
                <a:spcPts val="800"/>
              </a:spcAft>
            </a:pPr>
            <a:r>
              <a:rPr lang="en-GB" sz="2400" b="1" i="1" kern="1200">
                <a:solidFill>
                  <a:srgbClr val="FFFFFF"/>
                </a:solidFill>
                <a:effectLst/>
                <a:latin typeface="Tempus Sans ITC" panose="04020404030D07020202" pitchFamily="82" charset="0"/>
                <a:ea typeface="Calibri" panose="020F0502020204030204" pitchFamily="34" charset="0"/>
                <a:cs typeface="Times New Roman" panose="02020603050405020304" pitchFamily="18" charset="0"/>
              </a:rPr>
              <a:t>A hub of faith and learning with Christ at its centre                       </a:t>
            </a:r>
            <a:endParaRPr lang="en-GB" sz="1100" kern="100">
              <a:effectLst/>
              <a:ea typeface="Calibri" panose="020F0502020204030204" pitchFamily="34" charset="0"/>
              <a:cs typeface="Times New Roman" panose="02020603050405020304" pitchFamily="18" charset="0"/>
            </a:endParaRPr>
          </a:p>
        </p:txBody>
      </p:sp>
      <p:sp>
        <p:nvSpPr>
          <p:cNvPr id="8" name="Rectangle 6">
            <a:extLst>
              <a:ext uri="{FF2B5EF4-FFF2-40B4-BE49-F238E27FC236}">
                <a16:creationId xmlns:a16="http://schemas.microsoft.com/office/drawing/2014/main" id="{4E64A16F-7E13-DA22-1CCC-429413769964}"/>
              </a:ext>
            </a:extLst>
          </p:cNvPr>
          <p:cNvSpPr>
            <a:spLocks noChangeArrowheads="1"/>
          </p:cNvSpPr>
          <p:nvPr/>
        </p:nvSpPr>
        <p:spPr bwMode="auto">
          <a:xfrm>
            <a:off x="2968625" y="125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7">
            <a:extLst>
              <a:ext uri="{FF2B5EF4-FFF2-40B4-BE49-F238E27FC236}">
                <a16:creationId xmlns:a16="http://schemas.microsoft.com/office/drawing/2014/main" id="{B6D5EA74-CF71-637A-F2DD-EB489EC81FAC}"/>
              </a:ext>
            </a:extLst>
          </p:cNvPr>
          <p:cNvSpPr>
            <a:spLocks noChangeArrowheads="1"/>
          </p:cNvSpPr>
          <p:nvPr/>
        </p:nvSpPr>
        <p:spPr bwMode="auto">
          <a:xfrm>
            <a:off x="2968625" y="17145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hub</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of</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faith</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and learning with Christ</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at its</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centre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id="{632F7C46-E08D-A120-431B-B85E65B9E09D}"/>
              </a:ext>
            </a:extLst>
          </p:cNvPr>
          <p:cNvSpPr>
            <a:spLocks noChangeArrowheads="1"/>
          </p:cNvSpPr>
          <p:nvPr/>
        </p:nvSpPr>
        <p:spPr bwMode="auto">
          <a:xfrm>
            <a:off x="2968625" y="2082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Content Placeholder 11">
            <a:extLst>
              <a:ext uri="{FF2B5EF4-FFF2-40B4-BE49-F238E27FC236}">
                <a16:creationId xmlns:a16="http://schemas.microsoft.com/office/drawing/2014/main" id="{D0CC44A2-900E-558C-A3E3-2F8D1E432039}"/>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33043270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58</TotalTime>
  <Words>437</Words>
  <Application>Microsoft Office PowerPoint</Application>
  <PresentationFormat>Widescreen</PresentationFormat>
  <Paragraphs>22</Paragraphs>
  <Slides>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vt:i4>
      </vt:variant>
    </vt:vector>
  </HeadingPairs>
  <TitlesOfParts>
    <vt:vector size="12" baseType="lpstr">
      <vt:lpstr>Aptos</vt:lpstr>
      <vt:lpstr>Aptos Display</vt:lpstr>
      <vt:lpstr>Arial</vt:lpstr>
      <vt:lpstr>Calibri</vt:lpstr>
      <vt:lpstr>Calibri Light</vt:lpstr>
      <vt:lpstr>Lucida Handwriting</vt:lpstr>
      <vt:lpstr>Tempus Sans ITC</vt:lpstr>
      <vt:lpstr>Office Theme</vt:lpstr>
      <vt:lpstr>BGN Whole School Mission Week January 2025</vt:lpstr>
      <vt:lpstr>For our BGN Whole School Mission week in R.E we have been focusing on the  theme of hope by looking into the life of Sister Clare Crockett</vt:lpstr>
      <vt:lpstr>For our BGN Whole School Mission week in Geography we have been focusing on the  theme of hope by looking at the global food crisis.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Tara Mawn (Staff)</dc:creator>
  <cp:lastModifiedBy>David Parrish (Staff)</cp:lastModifiedBy>
  <cp:revision>3</cp:revision>
  <dcterms:created xsi:type="dcterms:W3CDTF">2025-01-30T10:37:13Z</dcterms:created>
  <dcterms:modified xsi:type="dcterms:W3CDTF">2025-01-31T15:34:46Z</dcterms:modified>
</cp:coreProperties>
</file>