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1" r:id="rId2"/>
  </p:sldMasterIdLst>
  <p:notesMasterIdLst>
    <p:notesMasterId r:id="rId19"/>
  </p:notesMasterIdLst>
  <p:sldIdLst>
    <p:sldId id="294" r:id="rId3"/>
    <p:sldId id="295" r:id="rId4"/>
    <p:sldId id="262" r:id="rId5"/>
    <p:sldId id="267" r:id="rId6"/>
    <p:sldId id="301" r:id="rId7"/>
    <p:sldId id="302" r:id="rId8"/>
    <p:sldId id="303" r:id="rId9"/>
    <p:sldId id="305" r:id="rId10"/>
    <p:sldId id="304" r:id="rId11"/>
    <p:sldId id="268" r:id="rId12"/>
    <p:sldId id="307" r:id="rId13"/>
    <p:sldId id="308" r:id="rId14"/>
    <p:sldId id="309" r:id="rId15"/>
    <p:sldId id="312" r:id="rId16"/>
    <p:sldId id="313" r:id="rId17"/>
    <p:sldId id="29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546A"/>
    <a:srgbClr val="000000"/>
    <a:srgbClr val="E848D1"/>
    <a:srgbClr val="8D42C6"/>
    <a:srgbClr val="CC000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74" autoAdjust="0"/>
  </p:normalViewPr>
  <p:slideViewPr>
    <p:cSldViewPr snapToGrid="0">
      <p:cViewPr varScale="1">
        <p:scale>
          <a:sx n="79" d="100"/>
          <a:sy n="79" d="100"/>
        </p:scale>
        <p:origin x="126" y="61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AF4FB-F2A9-4B78-9C3D-B24EB13BEF4D}" type="datetimeFigureOut">
              <a:rPr lang="en-GB" smtClean="0"/>
              <a:t>04/02/2022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A4B525-0445-42A9-B78B-90C667339F23}" type="slidenum">
              <a:rPr lang="en-GB" smtClean="0"/>
              <a:t>‹#›</a:t>
            </a:fld>
            <a:endParaRPr lang="en-GB"/>
          </a:p>
        </p:txBody>
      </p:sp>
    </p:spTree>
    <p:extLst>
      <p:ext uri="{BB962C8B-B14F-4D97-AF65-F5344CB8AC3E}">
        <p14:creationId xmlns:p14="http://schemas.microsoft.com/office/powerpoint/2010/main" val="2454937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650" y="744538"/>
            <a:ext cx="6616700" cy="3722687"/>
          </a:xfrm>
        </p:spPr>
      </p:sp>
      <p:sp>
        <p:nvSpPr>
          <p:cNvPr id="3" name="Notes Placeholder 2"/>
          <p:cNvSpPr>
            <a:spLocks noGrp="1"/>
          </p:cNvSpPr>
          <p:nvPr>
            <p:ph type="body" idx="1"/>
          </p:nvPr>
        </p:nvSpPr>
        <p:spPr/>
        <p:txBody>
          <a:bodyPr/>
          <a:lstStyle/>
          <a:p>
            <a:pPr marL="171913" indent="-171913">
              <a:buFont typeface="Arial" panose="020B0604020202020204" pitchFamily="34" charset="0"/>
              <a:buChar char="•"/>
            </a:pPr>
            <a:r>
              <a:rPr lang="en-GB" sz="1100" dirty="0"/>
              <a:t>To get started, it is important to note that there are a few key rules to remember when searching for apprenticeships.</a:t>
            </a:r>
          </a:p>
          <a:p>
            <a:pPr marL="171913" indent="-171913">
              <a:buFont typeface="Arial" panose="020B0604020202020204" pitchFamily="34" charset="0"/>
              <a:buChar char="•"/>
            </a:pPr>
            <a:endParaRPr lang="en-GB" sz="1100" dirty="0"/>
          </a:p>
          <a:p>
            <a:pPr marL="0" indent="0">
              <a:buFont typeface="Arial" panose="020B0604020202020204" pitchFamily="34" charset="0"/>
              <a:buNone/>
            </a:pPr>
            <a:r>
              <a:rPr lang="en-GB" sz="1100" b="1" dirty="0"/>
              <a:t>THERE ISN’T ONE DEADLINE</a:t>
            </a:r>
          </a:p>
          <a:p>
            <a:pPr marL="171450" indent="-171450">
              <a:buFont typeface="Arial" panose="020B0604020202020204" pitchFamily="34" charset="0"/>
              <a:buChar char="•"/>
            </a:pPr>
            <a:r>
              <a:rPr lang="en-GB" sz="1100" dirty="0"/>
              <a:t>Applying for apprenticeships is completely different to applying to university or college where there is usually one date that applications have to be in by.</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Apprenticeships are advertised throughout the year, and in a variety of places, as employers will recruit as and when there is a business need. </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However, usually your child would also need to be ready to apply from as early as one year before they want the apprenticeship to start, as some of the biggest and most popular schemes will advertise in September, looking for their apprentices to start the following September to ensure that they are aligning with the school year and can attract young school leavers to apply for their schemes. </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Recruitment windows have moved in the last couple of years following the impact of the pandemic when many employers paused recruitment. However, we are seeing these begin to be advertised again from the beginning of this year and so it will be important for your child to stay on top of these deadlines.</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It is also really important that they don’t aim for the closing date for the application, but instead the opening date. We hear from many employers that if they receive a large number of applications ahead of the closing date then they will close applications early. So it is important to be prepared and to get the application in as quickly as possible. </a:t>
            </a:r>
          </a:p>
          <a:p>
            <a:pPr marL="171450" indent="-171450">
              <a:buFont typeface="Arial" panose="020B0604020202020204" pitchFamily="34" charset="0"/>
              <a:buChar char="•"/>
            </a:pPr>
            <a:endParaRPr lang="en-GB" sz="1100" dirty="0"/>
          </a:p>
          <a:p>
            <a:pPr marL="171913" indent="-171913">
              <a:buFont typeface="Arial" panose="020B0604020202020204" pitchFamily="34" charset="0"/>
              <a:buChar char="•"/>
            </a:pPr>
            <a:endParaRPr lang="en-GB" sz="1100" dirty="0"/>
          </a:p>
          <a:p>
            <a:pPr marL="0" indent="0">
              <a:buFont typeface="Arial" panose="020B0604020202020204" pitchFamily="34" charset="0"/>
              <a:buNone/>
            </a:pPr>
            <a:r>
              <a:rPr lang="en-GB" sz="1100" b="1" dirty="0"/>
              <a:t>APPRENTICESHIPS ARE ADVERTISED IN DIFFERENT PLACES </a:t>
            </a:r>
          </a:p>
          <a:p>
            <a:pPr marL="171450" indent="-171450">
              <a:buFont typeface="Arial" panose="020B0604020202020204" pitchFamily="34" charset="0"/>
              <a:buChar char="•"/>
            </a:pPr>
            <a:r>
              <a:rPr lang="en-GB" sz="1100" b="0" dirty="0"/>
              <a:t>As I said before, unlike U</a:t>
            </a:r>
            <a:r>
              <a:rPr lang="en-GB" sz="1100" dirty="0"/>
              <a:t>niversity which has one main website (UCAS) to apply, there are quite a few different places that your child will need to look for apprenticeships.</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There are a few key sites that we will let you know about later on, which also have functionality to make it easier to stay on top of the different vacancies coming in, but research is really important to find the best vacancies.</a:t>
            </a:r>
          </a:p>
          <a:p>
            <a:pPr marL="0" indent="0">
              <a:buFont typeface="Arial" panose="020B0604020202020204" pitchFamily="34" charset="0"/>
              <a:buNone/>
            </a:pPr>
            <a:endParaRPr lang="en-GB" sz="1100" dirty="0"/>
          </a:p>
          <a:p>
            <a:pPr marL="0" indent="0">
              <a:buFont typeface="Arial" panose="020B0604020202020204" pitchFamily="34" charset="0"/>
              <a:buNone/>
            </a:pPr>
            <a:endParaRPr lang="en-GB" sz="1100" b="1" dirty="0"/>
          </a:p>
          <a:p>
            <a:pPr marL="0" indent="0">
              <a:buFont typeface="Arial" panose="020B0604020202020204" pitchFamily="34" charset="0"/>
              <a:buNone/>
            </a:pPr>
            <a:r>
              <a:rPr lang="en-GB" sz="1100" b="1" dirty="0"/>
              <a:t>ENTRY REQUIREMENTS WILL VARY </a:t>
            </a:r>
          </a:p>
          <a:p>
            <a:pPr marL="171450" indent="-171450">
              <a:buFont typeface="Arial" panose="020B0604020202020204" pitchFamily="34" charset="0"/>
              <a:buChar char="•"/>
            </a:pPr>
            <a:r>
              <a:rPr lang="en-GB" sz="1100" dirty="0"/>
              <a:t>Apprenticeships are real jobs and so the entry requirements will vary between each employer.</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Sometimes they will have quite strict qualification requirements, other times they might not have any at all.</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The employer will generally decide what they want the entry requirements to be. Sometimes this will be influenced by the training provider. For example, if it is a degree apprenticeship they may have requirements around UCAS points.</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It is important to apply for a wide variety of roles, levels and positions with varying entry requirements, similarly to how you would apply for Universities. We have come across some young people who have only applied for one apprenticeship with high entry requirements and unfortunately did not get their predicted grades and so had to begin their search again. We would therefore encourage your child to apply for a variety of opportunities. </a:t>
            </a:r>
          </a:p>
          <a:p>
            <a:pPr marL="0" indent="0">
              <a:buFont typeface="Arial" panose="020B0604020202020204" pitchFamily="34" charset="0"/>
              <a:buNone/>
            </a:pPr>
            <a:endParaRPr lang="en-GB" sz="1100" dirty="0"/>
          </a:p>
          <a:p>
            <a:pPr marL="171913" indent="-171913">
              <a:buFont typeface="Arial" panose="020B0604020202020204" pitchFamily="34" charset="0"/>
              <a:buChar char="•"/>
            </a:pPr>
            <a:endParaRPr lang="en-GB" sz="1100" dirty="0"/>
          </a:p>
          <a:p>
            <a:pPr marL="0" indent="0">
              <a:buFont typeface="Arial" panose="020B0604020202020204" pitchFamily="34" charset="0"/>
              <a:buNone/>
            </a:pPr>
            <a:r>
              <a:rPr lang="en-GB" sz="1100" b="1" dirty="0"/>
              <a:t>APPLICATION PROCESSES WILL VARY </a:t>
            </a:r>
          </a:p>
          <a:p>
            <a:pPr marL="171450" indent="-171450">
              <a:buFont typeface="Arial" panose="020B0604020202020204" pitchFamily="34" charset="0"/>
              <a:buChar char="•"/>
            </a:pPr>
            <a:r>
              <a:rPr lang="en-GB" sz="1100" dirty="0"/>
              <a:t>As before, each employer is different and so is the way they recruit.</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Some employers with fairly large or well established schemes may have a series of different assessments. Other employers might ask for a CV and covering letter. </a:t>
            </a:r>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So it is important that you child is aware of what these could be and how to prepare and practise.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8E8F90-17F0-4D04-B5A9-AA42A83F34C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3081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913" indent="-171913">
              <a:buFont typeface="Arial" panose="020B0604020202020204" pitchFamily="34" charset="0"/>
              <a:buChar char="•"/>
            </a:pPr>
            <a:r>
              <a:rPr lang="en-GB" sz="1200" dirty="0">
                <a:solidFill>
                  <a:srgbClr val="000000"/>
                </a:solidFill>
              </a:rPr>
              <a:t>Each apprenticeship employer will decide the most appropriate recruitment process for their organisation – but generally speaking, it will be something like this:</a:t>
            </a:r>
          </a:p>
          <a:p>
            <a:endParaRPr lang="en-GB" sz="1200" dirty="0">
              <a:solidFill>
                <a:srgbClr val="000000"/>
              </a:solidFill>
            </a:endParaRPr>
          </a:p>
          <a:p>
            <a:r>
              <a:rPr lang="en-GB" sz="1200" dirty="0">
                <a:solidFill>
                  <a:srgbClr val="000000"/>
                </a:solidFill>
              </a:rPr>
              <a:t>1.   Register on the Find an apprenticeship site (or another jobs site) – we will be coming onto Find an apprenticeship in a bit more detail shortly </a:t>
            </a:r>
          </a:p>
          <a:p>
            <a:pPr marL="229217" indent="-229217">
              <a:buFont typeface="+mj-lt"/>
              <a:buAutoNum type="arabicPeriod" startAt="2"/>
            </a:pPr>
            <a:r>
              <a:rPr lang="en-GB" sz="1200" dirty="0">
                <a:solidFill>
                  <a:srgbClr val="000000"/>
                </a:solidFill>
              </a:rPr>
              <a:t>Search for vacancies you are interested in and save/set up alerts</a:t>
            </a:r>
          </a:p>
          <a:p>
            <a:endParaRPr lang="en-GB" sz="1200" dirty="0">
              <a:solidFill>
                <a:srgbClr val="000000"/>
              </a:solidFill>
            </a:endParaRPr>
          </a:p>
          <a:p>
            <a:pPr marL="171913" indent="-171913">
              <a:buFont typeface="Arial" panose="020B0604020202020204" pitchFamily="34" charset="0"/>
              <a:buChar char="•"/>
            </a:pPr>
            <a:r>
              <a:rPr lang="en-GB" sz="1200" dirty="0">
                <a:solidFill>
                  <a:srgbClr val="000000"/>
                </a:solidFill>
              </a:rPr>
              <a:t>The next steps would be to:</a:t>
            </a:r>
          </a:p>
          <a:p>
            <a:endParaRPr lang="en-GB" sz="1200" dirty="0">
              <a:solidFill>
                <a:srgbClr val="000000"/>
              </a:solidFill>
            </a:endParaRPr>
          </a:p>
          <a:p>
            <a:r>
              <a:rPr lang="en-GB" sz="1200" dirty="0">
                <a:solidFill>
                  <a:srgbClr val="000000"/>
                </a:solidFill>
              </a:rPr>
              <a:t>3.      Apply for the vacancy – at which point the CV will likely be requested</a:t>
            </a:r>
          </a:p>
          <a:p>
            <a:r>
              <a:rPr lang="en-GB" sz="1200" dirty="0">
                <a:solidFill>
                  <a:srgbClr val="000000"/>
                </a:solidFill>
              </a:rPr>
              <a:t>4.      If the candidate is successful then they will be shortlisted</a:t>
            </a:r>
          </a:p>
          <a:p>
            <a:r>
              <a:rPr lang="en-GB" sz="1200" dirty="0">
                <a:solidFill>
                  <a:srgbClr val="000000"/>
                </a:solidFill>
              </a:rPr>
              <a:t>5.      They may then be asked to complete online tests, which could include:</a:t>
            </a:r>
          </a:p>
          <a:p>
            <a:pPr marL="343826" indent="-343826">
              <a:buFont typeface="+mj-lt"/>
              <a:buAutoNum type="arabicPeriod"/>
            </a:pPr>
            <a:endParaRPr lang="en-GB" sz="1200" dirty="0">
              <a:solidFill>
                <a:srgbClr val="000000"/>
              </a:solidFill>
            </a:endParaRPr>
          </a:p>
          <a:p>
            <a:r>
              <a:rPr lang="en-GB" sz="1200" dirty="0">
                <a:solidFill>
                  <a:srgbClr val="000000"/>
                </a:solidFill>
              </a:rPr>
              <a:t>-Situational Judgement Questionnaire – assesses your decision-making </a:t>
            </a:r>
          </a:p>
          <a:p>
            <a:r>
              <a:rPr lang="en-GB" sz="1200" dirty="0">
                <a:solidFill>
                  <a:srgbClr val="000000"/>
                </a:solidFill>
              </a:rPr>
              <a:t>- Measurement of Competencies (management) – assesses the way you like to work </a:t>
            </a:r>
          </a:p>
          <a:p>
            <a:r>
              <a:rPr lang="en-GB" sz="1200" dirty="0">
                <a:solidFill>
                  <a:srgbClr val="000000"/>
                </a:solidFill>
              </a:rPr>
              <a:t>- Verbal Reasoning Assessment – assesses your ability to understand complex written information </a:t>
            </a:r>
          </a:p>
          <a:p>
            <a:r>
              <a:rPr lang="en-GB" sz="1200" dirty="0">
                <a:solidFill>
                  <a:srgbClr val="000000"/>
                </a:solidFill>
              </a:rPr>
              <a:t>- Numerical Reasoning Assessment – assesses your ability to understand complex numerical data </a:t>
            </a:r>
          </a:p>
          <a:p>
            <a:endParaRPr lang="en-GB" sz="1200" dirty="0">
              <a:solidFill>
                <a:srgbClr val="000000"/>
              </a:solidFill>
            </a:endParaRPr>
          </a:p>
          <a:p>
            <a:pPr marL="171913" indent="-171913">
              <a:buFont typeface="Arial" panose="020B0604020202020204" pitchFamily="34" charset="0"/>
              <a:buChar char="•"/>
            </a:pPr>
            <a:r>
              <a:rPr lang="en-GB" sz="1200" dirty="0">
                <a:solidFill>
                  <a:srgbClr val="000000"/>
                </a:solidFill>
              </a:rPr>
              <a:t>These do sound quite challenging for young people, but whilst they are there to challenge your child, there is no benefit to the employer to make them too difficult for applicants to answer. They are mostly looking for the way in which they respond and what that demonstrates about your child’s thinking and decision making, but there are plenty of practise tests they can take online to see what they are like.</a:t>
            </a:r>
          </a:p>
          <a:p>
            <a:endParaRPr lang="en-GB" sz="1200" dirty="0">
              <a:solidFill>
                <a:srgbClr val="000000"/>
              </a:solidFill>
            </a:endParaRPr>
          </a:p>
          <a:p>
            <a:pPr marL="343826" indent="-343826">
              <a:buFont typeface="+mj-lt"/>
              <a:buAutoNum type="arabicPeriod" startAt="6"/>
            </a:pPr>
            <a:r>
              <a:rPr lang="en-GB" sz="1200" dirty="0">
                <a:solidFill>
                  <a:srgbClr val="000000"/>
                </a:solidFill>
              </a:rPr>
              <a:t>If your child were to be successful with the online tests, they are likely to then be invited to interview or perhaps an Assessment Day.</a:t>
            </a:r>
          </a:p>
          <a:p>
            <a:pPr marL="343826" indent="-343826">
              <a:buFont typeface="+mj-lt"/>
              <a:buAutoNum type="arabicPeriod" startAt="6"/>
            </a:pPr>
            <a:endParaRPr lang="en-GB" sz="1200" dirty="0">
              <a:solidFill>
                <a:srgbClr val="000000"/>
              </a:solidFill>
            </a:endParaRPr>
          </a:p>
          <a:p>
            <a:pPr marL="171913" indent="-171913">
              <a:buFont typeface="Arial" panose="020B0604020202020204" pitchFamily="34" charset="0"/>
              <a:buChar char="•"/>
            </a:pPr>
            <a:r>
              <a:rPr lang="en-GB" sz="1200" dirty="0">
                <a:solidFill>
                  <a:srgbClr val="000000"/>
                </a:solidFill>
              </a:rPr>
              <a:t>Usually this might be the first face-to-face engagement they may have with the employer, although this could also be conducted online via systems such as Skype or a similar platform. However, the employer would make them aware of the details for how this will work.</a:t>
            </a:r>
          </a:p>
          <a:p>
            <a:pPr marL="171913" indent="-171913">
              <a:buFont typeface="Arial" panose="020B0604020202020204" pitchFamily="34" charset="0"/>
              <a:buChar char="•"/>
            </a:pPr>
            <a:endParaRPr lang="en-GB" sz="1200" dirty="0">
              <a:solidFill>
                <a:srgbClr val="000000"/>
              </a:solidFill>
            </a:endParaRPr>
          </a:p>
          <a:p>
            <a:pPr marL="171913" indent="-171913">
              <a:buFont typeface="Arial" panose="020B0604020202020204" pitchFamily="34" charset="0"/>
              <a:buChar char="•"/>
            </a:pPr>
            <a:r>
              <a:rPr lang="en-GB" sz="1200" dirty="0">
                <a:solidFill>
                  <a:srgbClr val="000000"/>
                </a:solidFill>
              </a:rPr>
              <a:t>Depending on the company, it could be a phone interview, followed by a final interview, which again could be conducted online.</a:t>
            </a:r>
          </a:p>
          <a:p>
            <a:pPr marL="343826" indent="-343826">
              <a:buFont typeface="+mj-lt"/>
              <a:buAutoNum type="arabicPeriod" startAt="6"/>
            </a:pPr>
            <a:endParaRPr lang="en-GB" sz="1200" dirty="0">
              <a:solidFill>
                <a:srgbClr val="000000"/>
              </a:solidFill>
            </a:endParaRPr>
          </a:p>
          <a:p>
            <a:r>
              <a:rPr lang="en-GB" sz="1200" dirty="0">
                <a:solidFill>
                  <a:srgbClr val="000000"/>
                </a:solidFill>
              </a:rPr>
              <a:t>7.     After all of this, if they are successful, they would then receive their job offer.</a:t>
            </a:r>
          </a:p>
          <a:p>
            <a:pPr marL="343826" indent="-343826">
              <a:buFont typeface="+mj-lt"/>
              <a:buAutoNum type="arabicPeriod" startAt="6"/>
            </a:pPr>
            <a:endParaRPr lang="en-GB" sz="1200" dirty="0">
              <a:solidFill>
                <a:srgbClr val="000000"/>
              </a:solidFill>
            </a:endParaRPr>
          </a:p>
          <a:p>
            <a:pPr marL="171913" indent="-171913">
              <a:buFont typeface="Arial" panose="020B0604020202020204" pitchFamily="34" charset="0"/>
              <a:buChar char="•"/>
            </a:pPr>
            <a:r>
              <a:rPr lang="en-GB" sz="1200" dirty="0">
                <a:solidFill>
                  <a:srgbClr val="000000"/>
                </a:solidFill>
              </a:rPr>
              <a:t>Within their job offer or in follow up communications with the employer, the employer will share the details of their offer and the start date.</a:t>
            </a:r>
          </a:p>
          <a:p>
            <a:pPr defTabSz="916869">
              <a:defRPr/>
            </a:pPr>
            <a:endParaRPr lang="en-GB" sz="1200" dirty="0">
              <a:solidFill>
                <a:srgbClr val="000000"/>
              </a:solidFill>
            </a:endParaRPr>
          </a:p>
          <a:p>
            <a:pPr marL="171913" indent="-171913" defTabSz="916869">
              <a:buFont typeface="Arial" panose="020B0604020202020204" pitchFamily="34" charset="0"/>
              <a:buChar char="•"/>
              <a:defRPr/>
            </a:pPr>
            <a:r>
              <a:rPr lang="en-GB" sz="1200" dirty="0">
                <a:solidFill>
                  <a:srgbClr val="000000"/>
                </a:solidFill>
              </a:rPr>
              <a:t>If your child were not to be successful, they could then ask for feedback and hopefully use this information to help them to prepare for their next interview.</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5499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650" y="744538"/>
            <a:ext cx="6616700" cy="3722687"/>
          </a:xfrm>
        </p:spPr>
      </p:sp>
      <p:sp>
        <p:nvSpPr>
          <p:cNvPr id="3" name="Notes Placeholder 2"/>
          <p:cNvSpPr>
            <a:spLocks noGrp="1"/>
          </p:cNvSpPr>
          <p:nvPr>
            <p:ph type="body" idx="1"/>
          </p:nvPr>
        </p:nvSpPr>
        <p:spPr/>
        <p:txBody>
          <a:bodyPr/>
          <a:lstStyle/>
          <a:p>
            <a:pPr defTabSz="916869">
              <a:defRPr/>
            </a:pPr>
            <a:r>
              <a:rPr lang="en-GB" b="1" dirty="0"/>
              <a:t>Present notes: Ensure that this film is downloaded, embedded and is working. Click for animation – this is a short film (1m 15s) demonstrating how to use Find an apprenticeship</a:t>
            </a:r>
          </a:p>
          <a:p>
            <a:pPr defTabSz="916869">
              <a:defRPr/>
            </a:pPr>
            <a:endParaRPr lang="en-GB" b="1" dirty="0"/>
          </a:p>
          <a:p>
            <a:pPr marL="171450" marR="0" lvl="0" indent="-171450" algn="l" defTabSz="91686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discussed before, there are a couple of really useful websites to help your child to start their apprenticeship job search, the main one being Find an apprenticeship.</a:t>
            </a:r>
          </a:p>
          <a:p>
            <a:pPr marL="171450" marR="0" lvl="0" indent="-171450" algn="l" defTabSz="916869"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686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This is the government, central database advertising live apprenticeship vacancies across all sectors and levels. </a:t>
            </a:r>
          </a:p>
          <a:p>
            <a:pPr marL="171450" marR="0" lvl="0" indent="-171450" algn="l" defTabSz="916869"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686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This short film will briefly show you the Find an Apprenticeship website and how to sign up and use the site effectively.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8E8F90-17F0-4D04-B5A9-AA42A83F34C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4484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Whilst Find an apprenticeship is a great place to start looking for apprenticeships, it is not the only place.</a:t>
            </a:r>
          </a:p>
          <a:p>
            <a:endParaRPr lang="en-GB" dirty="0"/>
          </a:p>
          <a:p>
            <a:pPr marL="171450" indent="-171450">
              <a:buFont typeface="Arial" panose="020B0604020202020204" pitchFamily="34" charset="0"/>
              <a:buChar char="•"/>
            </a:pPr>
            <a:r>
              <a:rPr lang="en-GB" dirty="0"/>
              <a:t>If your child has a particular employer in mind, </a:t>
            </a:r>
            <a:r>
              <a:rPr lang="en-GB" b="1" dirty="0"/>
              <a:t>visit their website</a:t>
            </a:r>
            <a:r>
              <a:rPr lang="en-GB" dirty="0"/>
              <a:t> and see if they can sign up for recruitment alerts or if they send out a newsletter. </a:t>
            </a:r>
          </a:p>
          <a:p>
            <a:endParaRPr lang="en-GB" dirty="0"/>
          </a:p>
          <a:p>
            <a:pPr marL="171450" indent="-171450">
              <a:buFont typeface="Arial" panose="020B0604020202020204" pitchFamily="34" charset="0"/>
              <a:buChar char="•"/>
            </a:pPr>
            <a:r>
              <a:rPr lang="en-GB" dirty="0"/>
              <a:t>Make sure your child follows their careers pages on </a:t>
            </a:r>
            <a:r>
              <a:rPr lang="en-GB" b="1" dirty="0"/>
              <a:t>social media</a:t>
            </a:r>
            <a:r>
              <a:rPr lang="en-GB" dirty="0"/>
              <a:t> using Facebook, Twitter and Instagram too as they will probably use this as a way to promote their vacancies.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We have spoken to lots of apprentices and quite often, they will say that they actually heard about their job through a </a:t>
            </a:r>
            <a:r>
              <a:rPr lang="en-GB" b="1" dirty="0"/>
              <a:t>family member or friend</a:t>
            </a:r>
            <a:r>
              <a:rPr lang="en-GB" dirty="0"/>
              <a:t>. So make sure you tell everyone you can think of that you’re looking for an apprenticeship and you never know what might come through!</a:t>
            </a:r>
          </a:p>
          <a:p>
            <a:pPr marL="171450" indent="-171450">
              <a:buFont typeface="Arial" panose="020B0604020202020204" pitchFamily="34" charset="0"/>
              <a:buChar cha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There are lots of other job search sites out there, including apprenticeships.gov.uk, where you can flick through online profiles for some of the UK’s top apprentice employers.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 Definitely spend some time looking into the different types of employers. There will be a real mix from your local council who might have a jobs page for young people, through to bigger recruitment sites too.</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62590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84B687-A56F-4822-81DB-D56288BE2DD8}" type="slidenum">
              <a:rPr lang="en-GB" smtClean="0"/>
              <a:t>12</a:t>
            </a:fld>
            <a:endParaRPr lang="en-GB"/>
          </a:p>
        </p:txBody>
      </p:sp>
    </p:spTree>
    <p:extLst>
      <p:ext uri="{BB962C8B-B14F-4D97-AF65-F5344CB8AC3E}">
        <p14:creationId xmlns:p14="http://schemas.microsoft.com/office/powerpoint/2010/main" val="1767991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6921DB1-823D-4AAC-83C2-B8F317B6F9DE}"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2382010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921DB1-823D-4AAC-83C2-B8F317B6F9DE}"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3157528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6921DB1-823D-4AAC-83C2-B8F317B6F9DE}"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344716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6921DB1-823D-4AAC-83C2-B8F317B6F9DE}"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1455400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6921DB1-823D-4AAC-83C2-B8F317B6F9DE}" type="datetimeFigureOut">
              <a:rPr lang="en-GB" smtClean="0"/>
              <a:t>04/02/2022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2461159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6921DB1-823D-4AAC-83C2-B8F317B6F9DE}" type="datetimeFigureOut">
              <a:rPr lang="en-GB" smtClean="0"/>
              <a:t>04/02/2022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141648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921DB1-823D-4AAC-83C2-B8F317B6F9DE}" type="datetimeFigureOut">
              <a:rPr lang="en-GB" smtClean="0"/>
              <a:t>04/02/2022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3511404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921DB1-823D-4AAC-83C2-B8F317B6F9DE}"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2785823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921DB1-823D-4AAC-83C2-B8F317B6F9DE}"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1912810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921DB1-823D-4AAC-83C2-B8F317B6F9DE}"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193869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921DB1-823D-4AAC-83C2-B8F317B6F9DE}"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2301D1-5416-44FB-83D1-FD0B2B9DE094}" type="slidenum">
              <a:rPr lang="en-GB" smtClean="0"/>
              <a:t>‹#›</a:t>
            </a:fld>
            <a:endParaRPr lang="en-GB"/>
          </a:p>
        </p:txBody>
      </p:sp>
    </p:spTree>
    <p:extLst>
      <p:ext uri="{BB962C8B-B14F-4D97-AF65-F5344CB8AC3E}">
        <p14:creationId xmlns:p14="http://schemas.microsoft.com/office/powerpoint/2010/main" val="3176152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A picture containing shape&#10;&#10;Description automatically generated">
            <a:extLst>
              <a:ext uri="{FF2B5EF4-FFF2-40B4-BE49-F238E27FC236}">
                <a16:creationId xmlns:a16="http://schemas.microsoft.com/office/drawing/2014/main" id="{B318EA57-A3AD-4EC7-95DB-5462B3E58A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0125BAC-6B0B-4DA8-8C1B-96CFCC57D6AA}"/>
              </a:ext>
            </a:extLst>
          </p:cNvPr>
          <p:cNvSpPr>
            <a:spLocks noGrp="1"/>
          </p:cNvSpPr>
          <p:nvPr>
            <p:ph type="ctrTitle"/>
          </p:nvPr>
        </p:nvSpPr>
        <p:spPr>
          <a:xfrm>
            <a:off x="1524000" y="1122363"/>
            <a:ext cx="9144000" cy="2387600"/>
          </a:xfrm>
          <a:prstGeom prst="rect">
            <a:avLst/>
          </a:prstGeom>
        </p:spPr>
        <p:txBody>
          <a:bodyPr anchor="b"/>
          <a:lstStyle>
            <a:lvl1pPr algn="ctr">
              <a:defRPr sz="6000" b="0">
                <a:solidFill>
                  <a:schemeClr val="tx2"/>
                </a:solidFill>
                <a:latin typeface="Calibri Light" panose="020F0302020204030204" pitchFamily="34" charset="0"/>
                <a:cs typeface="Calibri Light" panose="020F030202020403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FE5E2C4F-972D-4EE8-B061-5E0CD2A4185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b="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8872337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B34590AC-91DE-4EED-89A2-2CB8D6332B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9392959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pic>
        <p:nvPicPr>
          <p:cNvPr id="6" name="Picture 5" descr="A picture containing application&#10;&#10;Description automatically generated">
            <a:extLst>
              <a:ext uri="{FF2B5EF4-FFF2-40B4-BE49-F238E27FC236}">
                <a16:creationId xmlns:a16="http://schemas.microsoft.com/office/drawing/2014/main" id="{5F14D8AF-3A77-481A-9089-6899863BBC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601422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6E519925-4978-4742-9F2A-B979B79513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741671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1D1B2A29-34E5-4A1D-B2E3-3AAC8704F2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0044207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6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C3549B4B-6E9A-4C2A-90AF-342A133791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150478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7_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6A824F0-CA0B-4BA3-9C40-947BE409B9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5112452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8119DE6B-68ED-47EF-9AB2-A38F7221CC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233013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9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C384793C-5448-4646-B3DD-94EA01B103D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0555109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99B40515-1F3A-41B0-8747-2FC263E5A5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521267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ADB18212-8B16-4E10-878E-AF8D9C5D63B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0893247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12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B39D4D8B-3F31-47D0-904D-BD5649900A0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57241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13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AB9E57FF-796A-46A5-851D-3F1C539A9AC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9239706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14_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C2613B-BCC6-4168-8F9D-30B2E84C8E7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7347391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15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97D42D92-869C-4F3A-8B80-6F4715DCA24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133724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16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A49A230C-1565-44D3-8D21-0333115B69B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867491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17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010F033F-455A-4EFF-911C-F880123E48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7151070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18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F22AA1B6-F97B-41DD-8332-89CF2CBE7B3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2518997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19_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D15BF0F-3097-4240-80A0-4D47C34A07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564646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21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44A2E9D9-A0DC-431D-99F4-C27EEA0D3B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2456653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22_Title and Content">
    <p:spTree>
      <p:nvGrpSpPr>
        <p:cNvPr id="1" name=""/>
        <p:cNvGrpSpPr/>
        <p:nvPr/>
      </p:nvGrpSpPr>
      <p:grpSpPr>
        <a:xfrm>
          <a:off x="0" y="0"/>
          <a:ext cx="0" cy="0"/>
          <a:chOff x="0" y="0"/>
          <a:chExt cx="0" cy="0"/>
        </a:xfrm>
      </p:grpSpPr>
      <p:pic>
        <p:nvPicPr>
          <p:cNvPr id="5" name="Picture 4" descr="A picture containing application&#10;&#10;Description automatically generated">
            <a:extLst>
              <a:ext uri="{FF2B5EF4-FFF2-40B4-BE49-F238E27FC236}">
                <a16:creationId xmlns:a16="http://schemas.microsoft.com/office/drawing/2014/main" id="{98FA1B85-B5BA-4AF7-A99B-45C85BA7805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86129E-D537-4220-A884-56AB74B3D822}"/>
              </a:ext>
            </a:extLst>
          </p:cNvPr>
          <p:cNvSpPr>
            <a:spLocks noGrp="1"/>
          </p:cNvSpPr>
          <p:nvPr>
            <p:ph type="title"/>
          </p:nvPr>
        </p:nvSpPr>
        <p:spPr>
          <a:xfrm>
            <a:off x="838200" y="365125"/>
            <a:ext cx="10515600" cy="6876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Calibri Light" panose="020F0302020204030204" pitchFamily="34" charset="0"/>
                <a:ea typeface="+mj-ea"/>
                <a:cs typeface="Calibri Light" panose="020F0302020204030204" pitchFamily="34"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2"/>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2"/>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2"/>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2"/>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4781362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Cover">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40445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1_Cover">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90163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2_Cover">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748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21DB1-823D-4AAC-83C2-B8F317B6F9DE}" type="datetimeFigureOut">
              <a:rPr lang="en-GB" smtClean="0"/>
              <a:t>04/02/2022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2301D1-5416-44FB-83D1-FD0B2B9DE094}" type="slidenum">
              <a:rPr lang="en-GB" smtClean="0"/>
              <a:t>‹#›</a:t>
            </a:fld>
            <a:endParaRPr lang="en-GB"/>
          </a:p>
        </p:txBody>
      </p:sp>
    </p:spTree>
    <p:extLst>
      <p:ext uri="{BB962C8B-B14F-4D97-AF65-F5344CB8AC3E}">
        <p14:creationId xmlns:p14="http://schemas.microsoft.com/office/powerpoint/2010/main" val="809400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450851" y="6410172"/>
            <a:ext cx="8064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cxnSp>
        <p:nvCxnSpPr>
          <p:cNvPr id="4" name="Straight Connector 3"/>
          <p:cNvCxnSpPr/>
          <p:nvPr/>
        </p:nvCxnSpPr>
        <p:spPr>
          <a:xfrm>
            <a:off x="478367" y="1448780"/>
            <a:ext cx="11235267"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478367" y="1448780"/>
            <a:ext cx="11235267"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478368" y="1557338"/>
            <a:ext cx="11104033"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11376587" y="6492874"/>
            <a:ext cx="336037"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9585710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 id="2147483719" r:id="rId18"/>
    <p:sldLayoutId id="2147483720" r:id="rId19"/>
    <p:sldLayoutId id="2147483721" r:id="rId20"/>
    <p:sldLayoutId id="2147483722" r:id="rId21"/>
    <p:sldLayoutId id="2147483723" r:id="rId22"/>
    <p:sldLayoutId id="2147483724" r:id="rId23"/>
    <p:sldLayoutId id="2147483725" r:id="rId24"/>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26.xml"/><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slides/_rels/slide6.xml.rels><?xml version="1.0" encoding="UTF-8" standalone="yes"?>
<Relationships xmlns="http://schemas.openxmlformats.org/package/2006/relationships"><Relationship Id="rId8" Type="http://schemas.openxmlformats.org/officeDocument/2006/relationships/image" Target="../media/image42.svg"/><Relationship Id="rId13" Type="http://schemas.openxmlformats.org/officeDocument/2006/relationships/image" Target="../media/image47.png"/><Relationship Id="rId18" Type="http://schemas.openxmlformats.org/officeDocument/2006/relationships/image" Target="../media/image52.sv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svg"/><Relationship Id="rId17" Type="http://schemas.openxmlformats.org/officeDocument/2006/relationships/image" Target="../media/image51.png"/><Relationship Id="rId2" Type="http://schemas.openxmlformats.org/officeDocument/2006/relationships/notesSlide" Target="../notesSlides/notesSlide2.xml"/><Relationship Id="rId16" Type="http://schemas.openxmlformats.org/officeDocument/2006/relationships/image" Target="../media/image50.svg"/><Relationship Id="rId1" Type="http://schemas.openxmlformats.org/officeDocument/2006/relationships/slideLayout" Target="../slideLayouts/slideLayout13.xml"/><Relationship Id="rId6" Type="http://schemas.openxmlformats.org/officeDocument/2006/relationships/image" Target="../media/image40.sv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png"/><Relationship Id="rId10" Type="http://schemas.openxmlformats.org/officeDocument/2006/relationships/image" Target="../media/image44.svg"/><Relationship Id="rId4" Type="http://schemas.openxmlformats.org/officeDocument/2006/relationships/image" Target="../media/image38.svg"/><Relationship Id="rId9" Type="http://schemas.openxmlformats.org/officeDocument/2006/relationships/image" Target="../media/image43.png"/><Relationship Id="rId14" Type="http://schemas.openxmlformats.org/officeDocument/2006/relationships/image" Target="../media/image48.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9.xml"/><Relationship Id="rId1" Type="http://schemas.openxmlformats.org/officeDocument/2006/relationships/video" Target="https://player.vimeo.com/video/152138038?app_id=122963" TargetMode="External"/><Relationship Id="rId5" Type="http://schemas.openxmlformats.org/officeDocument/2006/relationships/image" Target="../media/image54.jpeg"/><Relationship Id="rId4" Type="http://schemas.openxmlformats.org/officeDocument/2006/relationships/image" Target="../media/image5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59.jpeg"/><Relationship Id="rId4" Type="http://schemas.openxmlformats.org/officeDocument/2006/relationships/image" Target="../media/image58.jpe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1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85729"/>
            <a:ext cx="12192000" cy="6455391"/>
          </a:xfrm>
          <a:prstGeom prst="rect">
            <a:avLst/>
          </a:prstGeom>
        </p:spPr>
      </p:pic>
      <p:sp>
        <p:nvSpPr>
          <p:cNvPr id="9" name="Rectangle 8"/>
          <p:cNvSpPr/>
          <p:nvPr/>
        </p:nvSpPr>
        <p:spPr>
          <a:xfrm>
            <a:off x="8777" y="4531884"/>
            <a:ext cx="12183224" cy="1920479"/>
          </a:xfrm>
          <a:prstGeom prst="rect">
            <a:avLst/>
          </a:prstGeom>
          <a:solidFill>
            <a:srgbClr val="44546A">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182600" y="5030458"/>
            <a:ext cx="10024426" cy="923330"/>
          </a:xfrm>
          <a:prstGeom prst="rect">
            <a:avLst/>
          </a:prstGeom>
          <a:noFill/>
        </p:spPr>
        <p:txBody>
          <a:bodyPr wrap="square" rtlCol="0">
            <a:spAutoFit/>
          </a:bodyPr>
          <a:lstStyle/>
          <a:p>
            <a:r>
              <a:rPr lang="en-US" sz="5400" dirty="0">
                <a:solidFill>
                  <a:schemeClr val="bg1"/>
                </a:solidFill>
                <a:latin typeface="Century Gothic" panose="020B0502020202020204" pitchFamily="34" charset="0"/>
              </a:rPr>
              <a:t>Apprenticeships</a:t>
            </a:r>
            <a:endParaRPr lang="en-GB" sz="5400" dirty="0">
              <a:solidFill>
                <a:schemeClr val="bg1"/>
              </a:solidFill>
              <a:latin typeface="Century Gothic" panose="020B0502020202020204" pitchFamily="34" charset="0"/>
            </a:endParaRPr>
          </a:p>
        </p:txBody>
      </p:sp>
      <p:pic>
        <p:nvPicPr>
          <p:cNvPr id="6" name="Picture 5" descr="A picture containing text&#10;&#10;Description automatically generated">
            <a:extLst>
              <a:ext uri="{FF2B5EF4-FFF2-40B4-BE49-F238E27FC236}">
                <a16:creationId xmlns:a16="http://schemas.microsoft.com/office/drawing/2014/main" id="{48C3F97F-931E-3B42-B099-04D4224E56A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216" t="47624" r="82" b="-13540"/>
          <a:stretch/>
        </p:blipFill>
        <p:spPr>
          <a:xfrm>
            <a:off x="3904734" y="-110442"/>
            <a:ext cx="8287265" cy="1463306"/>
          </a:xfrm>
          <a:prstGeom prst="rect">
            <a:avLst/>
          </a:prstGeom>
        </p:spPr>
      </p:pic>
      <p:pic>
        <p:nvPicPr>
          <p:cNvPr id="7" name="Picture 6" descr="A picture containing text, sign&#10;&#10;Description automatically generated">
            <a:extLst>
              <a:ext uri="{FF2B5EF4-FFF2-40B4-BE49-F238E27FC236}">
                <a16:creationId xmlns:a16="http://schemas.microsoft.com/office/drawing/2014/main" id="{A2B4D44D-4C72-9941-B4BC-6289F75837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96622" y="85729"/>
            <a:ext cx="1288038" cy="500062"/>
          </a:xfrm>
          <a:prstGeom prst="rect">
            <a:avLst/>
          </a:prstGeom>
        </p:spPr>
      </p:pic>
      <p:sp>
        <p:nvSpPr>
          <p:cNvPr id="10" name="Footer Placeholder 2">
            <a:extLst>
              <a:ext uri="{FF2B5EF4-FFF2-40B4-BE49-F238E27FC236}">
                <a16:creationId xmlns:a16="http://schemas.microsoft.com/office/drawing/2014/main" id="{AAC7F763-5E3A-EE40-B4F4-086A8A57C1D8}"/>
              </a:ext>
            </a:extLst>
          </p:cNvPr>
          <p:cNvSpPr>
            <a:spLocks noGrp="1"/>
          </p:cNvSpPr>
          <p:nvPr>
            <p:ph type="ftr" sz="quarter" idx="11"/>
          </p:nvPr>
        </p:nvSpPr>
        <p:spPr>
          <a:xfrm flipH="1">
            <a:off x="0" y="6477077"/>
            <a:ext cx="4670853" cy="360000"/>
          </a:xfrm>
        </p:spPr>
        <p:txBody>
          <a:bodyPr/>
          <a:lstStyle/>
          <a:p>
            <a:r>
              <a:rPr lang="en-GB"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dirty="0">
              <a:latin typeface="Century Gothic" panose="020B0502020202020204" pitchFamily="34" charset="0"/>
            </a:endParaRPr>
          </a:p>
        </p:txBody>
      </p:sp>
    </p:spTree>
    <p:extLst>
      <p:ext uri="{BB962C8B-B14F-4D97-AF65-F5344CB8AC3E}">
        <p14:creationId xmlns:p14="http://schemas.microsoft.com/office/powerpoint/2010/main" val="344663834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417" y="1"/>
            <a:ext cx="12313417" cy="6079524"/>
          </a:xfrm>
          <a:prstGeom prst="rect">
            <a:avLst/>
          </a:prstGeom>
        </p:spPr>
      </p:pic>
      <p:sp>
        <p:nvSpPr>
          <p:cNvPr id="5" name="Oval 4"/>
          <p:cNvSpPr/>
          <p:nvPr/>
        </p:nvSpPr>
        <p:spPr>
          <a:xfrm>
            <a:off x="-1202397" y="-5267"/>
            <a:ext cx="6156008" cy="6084792"/>
          </a:xfrm>
          <a:prstGeom prst="ellipse">
            <a:avLst/>
          </a:prstGeom>
          <a:solidFill>
            <a:schemeClr val="accent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241910" y="589181"/>
            <a:ext cx="3544479" cy="1938992"/>
          </a:xfrm>
          <a:prstGeom prst="rect">
            <a:avLst/>
          </a:prstGeom>
          <a:noFill/>
        </p:spPr>
        <p:txBody>
          <a:bodyPr wrap="square" rtlCol="0">
            <a:spAutoFit/>
          </a:bodyPr>
          <a:lstStyle/>
          <a:p>
            <a:r>
              <a:rPr lang="en-US" sz="4000" b="1" dirty="0">
                <a:solidFill>
                  <a:schemeClr val="bg1"/>
                </a:solidFill>
                <a:latin typeface="Century Gothic" panose="020B0502020202020204" pitchFamily="34" charset="0"/>
              </a:rPr>
              <a:t>WHAT WE WILL COVER TODAY:</a:t>
            </a:r>
            <a:endParaRPr lang="en-GB" sz="4000" b="1" dirty="0">
              <a:solidFill>
                <a:schemeClr val="bg1"/>
              </a:solidFill>
              <a:latin typeface="Century Gothic" panose="020B0502020202020204" pitchFamily="34" charset="0"/>
            </a:endParaRPr>
          </a:p>
        </p:txBody>
      </p:sp>
      <p:sp>
        <p:nvSpPr>
          <p:cNvPr id="8" name="TextBox 7"/>
          <p:cNvSpPr txBox="1"/>
          <p:nvPr/>
        </p:nvSpPr>
        <p:spPr>
          <a:xfrm>
            <a:off x="-10573" y="2528173"/>
            <a:ext cx="4949896" cy="304698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solidFill>
                  <a:schemeClr val="bg1"/>
                </a:solidFill>
                <a:latin typeface="Century Gothic" panose="020B0502020202020204" pitchFamily="34" charset="0"/>
              </a:rPr>
              <a:t>What is an Apprenticeship</a:t>
            </a:r>
          </a:p>
          <a:p>
            <a:pPr marL="285750" indent="-285750">
              <a:lnSpc>
                <a:spcPct val="200000"/>
              </a:lnSpc>
              <a:buFont typeface="Arial" panose="020B0604020202020204" pitchFamily="34" charset="0"/>
              <a:buChar char="•"/>
            </a:pPr>
            <a:r>
              <a:rPr lang="en-US" sz="2400" dirty="0">
                <a:solidFill>
                  <a:schemeClr val="bg1"/>
                </a:solidFill>
                <a:latin typeface="Century Gothic" panose="020B0502020202020204" pitchFamily="34" charset="0"/>
              </a:rPr>
              <a:t>How to choose one/Apply</a:t>
            </a:r>
          </a:p>
          <a:p>
            <a:pPr marL="285750" indent="-285750">
              <a:lnSpc>
                <a:spcPct val="200000"/>
              </a:lnSpc>
              <a:buFont typeface="Arial" panose="020B0604020202020204" pitchFamily="34" charset="0"/>
              <a:buChar char="•"/>
            </a:pPr>
            <a:r>
              <a:rPr lang="en-US" sz="2400" dirty="0">
                <a:solidFill>
                  <a:schemeClr val="bg1"/>
                </a:solidFill>
                <a:latin typeface="Century Gothic" panose="020B0502020202020204" pitchFamily="34" charset="0"/>
              </a:rPr>
              <a:t>CV</a:t>
            </a:r>
          </a:p>
          <a:p>
            <a:pPr marL="285750" indent="-285750">
              <a:lnSpc>
                <a:spcPct val="200000"/>
              </a:lnSpc>
              <a:buFont typeface="Arial" panose="020B0604020202020204" pitchFamily="34" charset="0"/>
              <a:buChar char="•"/>
            </a:pPr>
            <a:endParaRPr lang="en-US" sz="2400" dirty="0">
              <a:solidFill>
                <a:schemeClr val="bg1"/>
              </a:solidFill>
              <a:latin typeface="Century Gothic" panose="020B0502020202020204" pitchFamily="34" charset="0"/>
            </a:endParaRPr>
          </a:p>
        </p:txBody>
      </p:sp>
      <p:sp>
        <p:nvSpPr>
          <p:cNvPr id="10" name="Rectangle 9"/>
          <p:cNvSpPr/>
          <p:nvPr/>
        </p:nvSpPr>
        <p:spPr>
          <a:xfrm>
            <a:off x="74681" y="6536367"/>
            <a:ext cx="4828130" cy="276999"/>
          </a:xfrm>
          <a:prstGeom prst="rect">
            <a:avLst/>
          </a:prstGeom>
        </p:spPr>
        <p:txBody>
          <a:bodyPr wrap="square">
            <a:spAutoFit/>
          </a:bodyPr>
          <a:lstStyle/>
          <a:p>
            <a:r>
              <a:rPr lang="en-GB" sz="1200" dirty="0">
                <a:solidFill>
                  <a:srgbClr val="898989"/>
                </a:solidFill>
                <a:latin typeface="Century Gothic" panose="020B0502020202020204" pitchFamily="34" charset="0"/>
              </a:rPr>
              <a:t>© Copyright 2021. All rights reserved - Adviza Partnership</a:t>
            </a:r>
          </a:p>
        </p:txBody>
      </p:sp>
      <p:pic>
        <p:nvPicPr>
          <p:cNvPr id="2" name="Picture 1"/>
          <p:cNvPicPr>
            <a:picLocks noChangeAspect="1"/>
          </p:cNvPicPr>
          <p:nvPr/>
        </p:nvPicPr>
        <p:blipFill>
          <a:blip r:embed="rId3"/>
          <a:stretch>
            <a:fillRect/>
          </a:stretch>
        </p:blipFill>
        <p:spPr>
          <a:xfrm>
            <a:off x="10697916" y="6213051"/>
            <a:ext cx="1286367" cy="499915"/>
          </a:xfrm>
          <a:prstGeom prst="rect">
            <a:avLst/>
          </a:prstGeom>
        </p:spPr>
      </p:pic>
    </p:spTree>
    <p:extLst>
      <p:ext uri="{BB962C8B-B14F-4D97-AF65-F5344CB8AC3E}">
        <p14:creationId xmlns:p14="http://schemas.microsoft.com/office/powerpoint/2010/main" val="107056069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l="7854" t="13523" r="5390"/>
          <a:stretch/>
        </p:blipFill>
        <p:spPr>
          <a:xfrm>
            <a:off x="-12879" y="-144486"/>
            <a:ext cx="12234930" cy="6187695"/>
          </a:xfrm>
          <a:prstGeom prst="rect">
            <a:avLst/>
          </a:prstGeom>
        </p:spPr>
      </p:pic>
      <p:sp>
        <p:nvSpPr>
          <p:cNvPr id="5" name="Rounded Rectangle 4"/>
          <p:cNvSpPr/>
          <p:nvPr/>
        </p:nvSpPr>
        <p:spPr>
          <a:xfrm>
            <a:off x="3300833" y="653047"/>
            <a:ext cx="5828507" cy="1292664"/>
          </a:xfrm>
          <a:prstGeom prst="roundRect">
            <a:avLst/>
          </a:prstGeom>
          <a:solidFill>
            <a:srgbClr val="000000">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2" name="TextBox 1"/>
          <p:cNvSpPr txBox="1"/>
          <p:nvPr/>
        </p:nvSpPr>
        <p:spPr>
          <a:xfrm>
            <a:off x="3506866" y="944467"/>
            <a:ext cx="6022470" cy="923330"/>
          </a:xfrm>
          <a:prstGeom prst="rect">
            <a:avLst/>
          </a:prstGeom>
          <a:noFill/>
        </p:spPr>
        <p:txBody>
          <a:bodyPr wrap="square" rtlCol="0">
            <a:spAutoFit/>
          </a:bodyPr>
          <a:lstStyle/>
          <a:p>
            <a:r>
              <a:rPr lang="en-US" sz="5400" b="1" dirty="0">
                <a:solidFill>
                  <a:schemeClr val="bg1"/>
                </a:solidFill>
                <a:latin typeface="Century Gothic" panose="020B0502020202020204" pitchFamily="34" charset="0"/>
              </a:rPr>
              <a:t>APPRENTICESHIP</a:t>
            </a:r>
            <a:endParaRPr lang="en-GB" sz="5400" b="1" dirty="0">
              <a:solidFill>
                <a:schemeClr val="bg1"/>
              </a:solidFill>
              <a:latin typeface="Century Gothic" panose="020B0502020202020204" pitchFamily="34" charset="0"/>
            </a:endParaRPr>
          </a:p>
        </p:txBody>
      </p:sp>
      <p:sp>
        <p:nvSpPr>
          <p:cNvPr id="8" name="TextBox 7"/>
          <p:cNvSpPr txBox="1"/>
          <p:nvPr/>
        </p:nvSpPr>
        <p:spPr>
          <a:xfrm>
            <a:off x="3519223" y="734134"/>
            <a:ext cx="2086611" cy="646331"/>
          </a:xfrm>
          <a:prstGeom prst="rect">
            <a:avLst/>
          </a:prstGeom>
          <a:noFill/>
        </p:spPr>
        <p:txBody>
          <a:bodyPr wrap="square" rtlCol="0">
            <a:spAutoFit/>
          </a:bodyPr>
          <a:lstStyle/>
          <a:p>
            <a:r>
              <a:rPr lang="en-US" dirty="0">
                <a:solidFill>
                  <a:schemeClr val="bg1"/>
                </a:solidFill>
                <a:latin typeface="Century Gothic" panose="020B0502020202020204" pitchFamily="34" charset="0"/>
              </a:rPr>
              <a:t>What is an </a:t>
            </a:r>
          </a:p>
          <a:p>
            <a:endParaRPr lang="en-GB" dirty="0">
              <a:latin typeface="Century Gothic" panose="020B0502020202020204" pitchFamily="34" charset="0"/>
            </a:endParaRPr>
          </a:p>
        </p:txBody>
      </p:sp>
      <p:sp>
        <p:nvSpPr>
          <p:cNvPr id="34" name="Oval 33"/>
          <p:cNvSpPr/>
          <p:nvPr/>
        </p:nvSpPr>
        <p:spPr>
          <a:xfrm>
            <a:off x="210715" y="2026796"/>
            <a:ext cx="4052447" cy="3913985"/>
          </a:xfrm>
          <a:prstGeom prst="ellipse">
            <a:avLst/>
          </a:prstGeom>
          <a:solidFill>
            <a:schemeClr val="accent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36" name="TextBox 35"/>
          <p:cNvSpPr txBox="1"/>
          <p:nvPr/>
        </p:nvSpPr>
        <p:spPr>
          <a:xfrm>
            <a:off x="583477" y="3157535"/>
            <a:ext cx="4480480" cy="2308324"/>
          </a:xfrm>
          <a:prstGeom prst="rect">
            <a:avLst/>
          </a:prstGeom>
          <a:noFill/>
        </p:spPr>
        <p:txBody>
          <a:bodyPr wrap="square" rtlCol="0">
            <a:spAutoFit/>
          </a:bodyPr>
          <a:lstStyle/>
          <a:p>
            <a:pPr marL="342900" indent="-342900">
              <a:buFontTx/>
              <a:buChar char="-"/>
            </a:pPr>
            <a:r>
              <a:rPr lang="en-US" dirty="0">
                <a:solidFill>
                  <a:schemeClr val="bg1"/>
                </a:solidFill>
                <a:latin typeface="Century Gothic" panose="020B0502020202020204" pitchFamily="34" charset="0"/>
              </a:rPr>
              <a:t>Vocational Qualification</a:t>
            </a:r>
          </a:p>
          <a:p>
            <a:pPr marL="342900" indent="-342900">
              <a:buFontTx/>
              <a:buChar char="-"/>
            </a:pPr>
            <a:r>
              <a:rPr lang="en-US" dirty="0">
                <a:solidFill>
                  <a:schemeClr val="bg1"/>
                </a:solidFill>
                <a:latin typeface="Century Gothic" panose="020B0502020202020204" pitchFamily="34" charset="0"/>
              </a:rPr>
              <a:t>80% work/20% study</a:t>
            </a:r>
          </a:p>
          <a:p>
            <a:pPr marL="342900" indent="-342900">
              <a:buFontTx/>
              <a:buChar char="-"/>
            </a:pPr>
            <a:r>
              <a:rPr lang="en-US" dirty="0">
                <a:solidFill>
                  <a:schemeClr val="bg1"/>
                </a:solidFill>
                <a:latin typeface="Century Gothic" panose="020B0502020202020204" pitchFamily="34" charset="0"/>
              </a:rPr>
              <a:t>You study one subject</a:t>
            </a:r>
          </a:p>
          <a:p>
            <a:pPr marL="342900" indent="-342900">
              <a:buFontTx/>
              <a:buChar char="-"/>
            </a:pPr>
            <a:r>
              <a:rPr lang="en-US" dirty="0">
                <a:solidFill>
                  <a:schemeClr val="bg1"/>
                </a:solidFill>
                <a:latin typeface="Century Gothic" panose="020B0502020202020204" pitchFamily="34" charset="0"/>
              </a:rPr>
              <a:t>Cannot mix with other </a:t>
            </a:r>
            <a:r>
              <a:rPr lang="en-US" dirty="0" err="1">
                <a:solidFill>
                  <a:schemeClr val="bg1"/>
                </a:solidFill>
                <a:latin typeface="Century Gothic" panose="020B0502020202020204" pitchFamily="34" charset="0"/>
              </a:rPr>
              <a:t>quals</a:t>
            </a:r>
            <a:endParaRPr lang="en-US" dirty="0">
              <a:solidFill>
                <a:schemeClr val="bg1"/>
              </a:solidFill>
              <a:latin typeface="Century Gothic" panose="020B0502020202020204" pitchFamily="34" charset="0"/>
            </a:endParaRPr>
          </a:p>
          <a:p>
            <a:pPr marL="342900" indent="-342900">
              <a:buFontTx/>
              <a:buChar char="-"/>
            </a:pPr>
            <a:r>
              <a:rPr lang="en-US" dirty="0">
                <a:solidFill>
                  <a:schemeClr val="bg1"/>
                </a:solidFill>
                <a:latin typeface="Century Gothic" panose="020B0502020202020204" pitchFamily="34" charset="0"/>
              </a:rPr>
              <a:t>Paid a Salary</a:t>
            </a:r>
          </a:p>
          <a:p>
            <a:pPr marL="342900" indent="-342900">
              <a:buFontTx/>
              <a:buChar char="-"/>
            </a:pPr>
            <a:r>
              <a:rPr lang="en-US" dirty="0">
                <a:solidFill>
                  <a:schemeClr val="bg1"/>
                </a:solidFill>
                <a:latin typeface="Century Gothic" panose="020B0502020202020204" pitchFamily="34" charset="0"/>
              </a:rPr>
              <a:t>Minimum 1 year/ 30 hours </a:t>
            </a:r>
            <a:br>
              <a:rPr lang="en-US" dirty="0">
                <a:solidFill>
                  <a:schemeClr val="bg1"/>
                </a:solidFill>
                <a:latin typeface="Century Gothic" panose="020B0502020202020204" pitchFamily="34" charset="0"/>
              </a:rPr>
            </a:br>
            <a:r>
              <a:rPr lang="en-US" dirty="0">
                <a:solidFill>
                  <a:schemeClr val="bg1"/>
                </a:solidFill>
                <a:latin typeface="Century Gothic" panose="020B0502020202020204" pitchFamily="34" charset="0"/>
              </a:rPr>
              <a:t>per week</a:t>
            </a:r>
          </a:p>
          <a:p>
            <a:pPr marL="342900" indent="-342900" algn="ctr">
              <a:buFontTx/>
              <a:buChar char="-"/>
            </a:pPr>
            <a:endParaRPr lang="en-GB" dirty="0">
              <a:solidFill>
                <a:schemeClr val="bg1"/>
              </a:solidFill>
              <a:latin typeface="Century Gothic" panose="020B0502020202020204" pitchFamily="34" charset="0"/>
            </a:endParaRPr>
          </a:p>
        </p:txBody>
      </p:sp>
      <p:sp>
        <p:nvSpPr>
          <p:cNvPr id="37" name="TextBox 36"/>
          <p:cNvSpPr txBox="1"/>
          <p:nvPr/>
        </p:nvSpPr>
        <p:spPr>
          <a:xfrm>
            <a:off x="1147768" y="2493655"/>
            <a:ext cx="1892595" cy="461665"/>
          </a:xfrm>
          <a:prstGeom prst="rect">
            <a:avLst/>
          </a:prstGeom>
          <a:noFill/>
        </p:spPr>
        <p:txBody>
          <a:bodyPr wrap="square" rtlCol="0">
            <a:spAutoFit/>
          </a:bodyPr>
          <a:lstStyle/>
          <a:p>
            <a:pPr algn="ctr"/>
            <a:r>
              <a:rPr lang="en-US" sz="2400" b="1" dirty="0">
                <a:solidFill>
                  <a:schemeClr val="bg1"/>
                </a:solidFill>
                <a:latin typeface="Century Gothic" panose="020B0502020202020204" pitchFamily="34" charset="0"/>
              </a:rPr>
              <a:t>What?</a:t>
            </a:r>
            <a:endParaRPr lang="en-GB" sz="2400" b="1" dirty="0">
              <a:solidFill>
                <a:schemeClr val="bg1"/>
              </a:solidFill>
              <a:latin typeface="Century Gothic" panose="020B0502020202020204" pitchFamily="34" charset="0"/>
            </a:endParaRPr>
          </a:p>
        </p:txBody>
      </p:sp>
      <p:sp>
        <p:nvSpPr>
          <p:cNvPr id="38" name="Oval 37"/>
          <p:cNvSpPr/>
          <p:nvPr/>
        </p:nvSpPr>
        <p:spPr>
          <a:xfrm>
            <a:off x="4571937" y="2342021"/>
            <a:ext cx="3200463" cy="3123838"/>
          </a:xfrm>
          <a:prstGeom prst="ellipse">
            <a:avLst/>
          </a:prstGeom>
          <a:solidFill>
            <a:schemeClr val="accent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40" name="TextBox 39"/>
          <p:cNvSpPr txBox="1"/>
          <p:nvPr/>
        </p:nvSpPr>
        <p:spPr>
          <a:xfrm>
            <a:off x="4691077" y="2697341"/>
            <a:ext cx="2827018" cy="461665"/>
          </a:xfrm>
          <a:prstGeom prst="rect">
            <a:avLst/>
          </a:prstGeom>
          <a:noFill/>
        </p:spPr>
        <p:txBody>
          <a:bodyPr wrap="square" rtlCol="0">
            <a:spAutoFit/>
          </a:bodyPr>
          <a:lstStyle/>
          <a:p>
            <a:pPr algn="ctr"/>
            <a:r>
              <a:rPr lang="en-US" sz="2400" b="1" dirty="0">
                <a:solidFill>
                  <a:schemeClr val="bg1"/>
                </a:solidFill>
                <a:latin typeface="Century Gothic" panose="020B0502020202020204" pitchFamily="34" charset="0"/>
              </a:rPr>
              <a:t>Where?</a:t>
            </a:r>
            <a:endParaRPr lang="en-GB" sz="2400" b="1" dirty="0">
              <a:solidFill>
                <a:schemeClr val="bg1"/>
              </a:solidFill>
              <a:latin typeface="Century Gothic" panose="020B0502020202020204" pitchFamily="34" charset="0"/>
            </a:endParaRPr>
          </a:p>
        </p:txBody>
      </p:sp>
      <p:sp>
        <p:nvSpPr>
          <p:cNvPr id="41" name="TextBox 40"/>
          <p:cNvSpPr txBox="1"/>
          <p:nvPr/>
        </p:nvSpPr>
        <p:spPr>
          <a:xfrm>
            <a:off x="4776836" y="3235807"/>
            <a:ext cx="2876500" cy="2031325"/>
          </a:xfrm>
          <a:prstGeom prst="rect">
            <a:avLst/>
          </a:prstGeom>
          <a:noFill/>
        </p:spPr>
        <p:txBody>
          <a:bodyPr wrap="square" rtlCol="0">
            <a:spAutoFit/>
          </a:bodyPr>
          <a:lstStyle/>
          <a:p>
            <a:pPr marL="342900" indent="-342900">
              <a:buFontTx/>
              <a:buChar char="-"/>
            </a:pPr>
            <a:r>
              <a:rPr lang="en-US" dirty="0">
                <a:solidFill>
                  <a:schemeClr val="bg1"/>
                </a:solidFill>
                <a:latin typeface="Century Gothic" panose="020B0502020202020204" pitchFamily="34" charset="0"/>
              </a:rPr>
              <a:t>Workplace</a:t>
            </a:r>
          </a:p>
          <a:p>
            <a:pPr marL="342900" indent="-342900">
              <a:buFontTx/>
              <a:buChar char="-"/>
            </a:pPr>
            <a:r>
              <a:rPr lang="en-US" dirty="0">
                <a:solidFill>
                  <a:schemeClr val="bg1"/>
                </a:solidFill>
                <a:latin typeface="Century Gothic" panose="020B0502020202020204" pitchFamily="34" charset="0"/>
              </a:rPr>
              <a:t>Learning Provider: could be college/</a:t>
            </a:r>
            <a:r>
              <a:rPr lang="en-US" dirty="0" err="1">
                <a:solidFill>
                  <a:schemeClr val="bg1"/>
                </a:solidFill>
                <a:latin typeface="Century Gothic" panose="020B0502020202020204" pitchFamily="34" charset="0"/>
              </a:rPr>
              <a:t>uni</a:t>
            </a:r>
            <a:r>
              <a:rPr lang="en-US" dirty="0">
                <a:solidFill>
                  <a:schemeClr val="bg1"/>
                </a:solidFill>
                <a:latin typeface="Century Gothic" panose="020B0502020202020204" pitchFamily="34" charset="0"/>
              </a:rPr>
              <a:t>, in-house training, external assessors </a:t>
            </a:r>
            <a:r>
              <a:rPr lang="en-US" dirty="0" err="1">
                <a:solidFill>
                  <a:schemeClr val="bg1"/>
                </a:solidFill>
                <a:latin typeface="Century Gothic" panose="020B0502020202020204" pitchFamily="34" charset="0"/>
              </a:rPr>
              <a:t>etc</a:t>
            </a:r>
            <a:endParaRPr lang="en-GB" dirty="0">
              <a:solidFill>
                <a:schemeClr val="bg1"/>
              </a:solidFill>
              <a:latin typeface="Century Gothic" panose="020B0502020202020204" pitchFamily="34" charset="0"/>
            </a:endParaRPr>
          </a:p>
          <a:p>
            <a:pPr algn="ctr"/>
            <a:r>
              <a:rPr lang="en-US" dirty="0">
                <a:solidFill>
                  <a:schemeClr val="bg1"/>
                </a:solidFill>
                <a:latin typeface="Century Gothic" panose="020B0502020202020204" pitchFamily="34" charset="0"/>
              </a:rPr>
              <a:t> </a:t>
            </a:r>
            <a:endParaRPr lang="en-GB" dirty="0">
              <a:solidFill>
                <a:schemeClr val="bg1"/>
              </a:solidFill>
              <a:latin typeface="Century Gothic" panose="020B0502020202020204" pitchFamily="34" charset="0"/>
            </a:endParaRPr>
          </a:p>
        </p:txBody>
      </p:sp>
      <p:sp>
        <p:nvSpPr>
          <p:cNvPr id="42" name="Oval 41"/>
          <p:cNvSpPr/>
          <p:nvPr/>
        </p:nvSpPr>
        <p:spPr>
          <a:xfrm>
            <a:off x="8128457" y="2138487"/>
            <a:ext cx="3855826" cy="3690601"/>
          </a:xfrm>
          <a:prstGeom prst="ellipse">
            <a:avLst/>
          </a:prstGeom>
          <a:solidFill>
            <a:schemeClr val="accent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44" name="TextBox 43"/>
          <p:cNvSpPr txBox="1"/>
          <p:nvPr/>
        </p:nvSpPr>
        <p:spPr>
          <a:xfrm>
            <a:off x="8327294" y="2510141"/>
            <a:ext cx="3458152" cy="461665"/>
          </a:xfrm>
          <a:prstGeom prst="rect">
            <a:avLst/>
          </a:prstGeom>
          <a:noFill/>
        </p:spPr>
        <p:txBody>
          <a:bodyPr wrap="square" rtlCol="0">
            <a:spAutoFit/>
          </a:bodyPr>
          <a:lstStyle/>
          <a:p>
            <a:pPr algn="ctr"/>
            <a:r>
              <a:rPr lang="en-US" sz="2400" b="1" dirty="0">
                <a:solidFill>
                  <a:schemeClr val="bg1"/>
                </a:solidFill>
                <a:latin typeface="Century Gothic" panose="020B0502020202020204" pitchFamily="34" charset="0"/>
              </a:rPr>
              <a:t>What next?</a:t>
            </a:r>
            <a:endParaRPr lang="en-GB" sz="2400" b="1" dirty="0">
              <a:solidFill>
                <a:schemeClr val="bg1"/>
              </a:solidFill>
              <a:latin typeface="Century Gothic" panose="020B0502020202020204" pitchFamily="34" charset="0"/>
            </a:endParaRPr>
          </a:p>
        </p:txBody>
      </p:sp>
      <p:sp>
        <p:nvSpPr>
          <p:cNvPr id="45" name="TextBox 44"/>
          <p:cNvSpPr txBox="1"/>
          <p:nvPr/>
        </p:nvSpPr>
        <p:spPr>
          <a:xfrm>
            <a:off x="8908946" y="3360930"/>
            <a:ext cx="2876500" cy="1754326"/>
          </a:xfrm>
          <a:prstGeom prst="rect">
            <a:avLst/>
          </a:prstGeom>
          <a:noFill/>
        </p:spPr>
        <p:txBody>
          <a:bodyPr wrap="square" rtlCol="0">
            <a:spAutoFit/>
          </a:bodyPr>
          <a:lstStyle/>
          <a:p>
            <a:pPr marL="342900" indent="-342900">
              <a:buFontTx/>
              <a:buChar char="-"/>
            </a:pPr>
            <a:r>
              <a:rPr lang="en-GB" dirty="0">
                <a:solidFill>
                  <a:schemeClr val="bg1"/>
                </a:solidFill>
                <a:latin typeface="Century Gothic" panose="020B0502020202020204" pitchFamily="34" charset="0"/>
              </a:rPr>
              <a:t>University</a:t>
            </a:r>
          </a:p>
          <a:p>
            <a:pPr marL="342900" indent="-342900">
              <a:buFontTx/>
              <a:buChar char="-"/>
            </a:pPr>
            <a:r>
              <a:rPr lang="en-GB" dirty="0">
                <a:solidFill>
                  <a:schemeClr val="bg1"/>
                </a:solidFill>
                <a:latin typeface="Century Gothic" panose="020B0502020202020204" pitchFamily="34" charset="0"/>
              </a:rPr>
              <a:t>Gap Year</a:t>
            </a:r>
          </a:p>
          <a:p>
            <a:pPr marL="342900" indent="-342900">
              <a:buFontTx/>
              <a:buChar char="-"/>
            </a:pPr>
            <a:r>
              <a:rPr lang="en-GB" dirty="0">
                <a:solidFill>
                  <a:schemeClr val="bg1"/>
                </a:solidFill>
                <a:latin typeface="Century Gothic" panose="020B0502020202020204" pitchFamily="34" charset="0"/>
              </a:rPr>
              <a:t>Higher or Degree Apprenticeship</a:t>
            </a:r>
          </a:p>
          <a:p>
            <a:pPr marL="342900" indent="-342900">
              <a:buFontTx/>
              <a:buChar char="-"/>
            </a:pPr>
            <a:r>
              <a:rPr lang="en-GB" dirty="0">
                <a:solidFill>
                  <a:schemeClr val="bg1"/>
                </a:solidFill>
                <a:latin typeface="Century Gothic" panose="020B0502020202020204" pitchFamily="34" charset="0"/>
              </a:rPr>
              <a:t>Workplace</a:t>
            </a:r>
          </a:p>
          <a:p>
            <a:pPr algn="ctr"/>
            <a:r>
              <a:rPr lang="en-US" dirty="0">
                <a:solidFill>
                  <a:schemeClr val="bg1"/>
                </a:solidFill>
                <a:latin typeface="Century Gothic" panose="020B0502020202020204" pitchFamily="34" charset="0"/>
              </a:rPr>
              <a:t> </a:t>
            </a:r>
            <a:endParaRPr lang="en-GB" dirty="0">
              <a:solidFill>
                <a:schemeClr val="bg1"/>
              </a:solidFill>
              <a:latin typeface="Century Gothic" panose="020B0502020202020204" pitchFamily="34" charset="0"/>
            </a:endParaRPr>
          </a:p>
        </p:txBody>
      </p:sp>
      <p:pic>
        <p:nvPicPr>
          <p:cNvPr id="24" name="Picture 23"/>
          <p:cNvPicPr>
            <a:picLocks noChangeAspect="1"/>
          </p:cNvPicPr>
          <p:nvPr/>
        </p:nvPicPr>
        <p:blipFill>
          <a:blip r:embed="rId3"/>
          <a:stretch>
            <a:fillRect/>
          </a:stretch>
        </p:blipFill>
        <p:spPr>
          <a:xfrm>
            <a:off x="10697916" y="6213051"/>
            <a:ext cx="1286367" cy="499915"/>
          </a:xfrm>
          <a:prstGeom prst="rect">
            <a:avLst/>
          </a:prstGeom>
        </p:spPr>
      </p:pic>
      <p:sp>
        <p:nvSpPr>
          <p:cNvPr id="25" name="Rectangle 24"/>
          <p:cNvSpPr/>
          <p:nvPr/>
        </p:nvSpPr>
        <p:spPr>
          <a:xfrm>
            <a:off x="74681" y="6536367"/>
            <a:ext cx="4828130" cy="276999"/>
          </a:xfrm>
          <a:prstGeom prst="rect">
            <a:avLst/>
          </a:prstGeom>
        </p:spPr>
        <p:txBody>
          <a:bodyPr wrap="square">
            <a:spAutoFit/>
          </a:bodyPr>
          <a:lstStyle/>
          <a:p>
            <a:r>
              <a:rPr lang="en-GB" sz="1200" dirty="0">
                <a:solidFill>
                  <a:srgbClr val="898989"/>
                </a:solidFill>
                <a:latin typeface="Century Gothic" panose="020B0502020202020204" pitchFamily="34" charset="0"/>
              </a:rPr>
              <a:t>© Copyright 2021. All rights reserved - Adviza Partnership</a:t>
            </a:r>
          </a:p>
        </p:txBody>
      </p:sp>
    </p:spTree>
    <p:extLst>
      <p:ext uri="{BB962C8B-B14F-4D97-AF65-F5344CB8AC3E}">
        <p14:creationId xmlns:p14="http://schemas.microsoft.com/office/powerpoint/2010/main" val="1835668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1000"/>
                                        <p:tgtEl>
                                          <p:spTgt spid="36"/>
                                        </p:tgtEl>
                                      </p:cBhvr>
                                    </p:animEffect>
                                    <p:anim calcmode="lin" valueType="num">
                                      <p:cBhvr>
                                        <p:cTn id="13" dur="1000" fill="hold"/>
                                        <p:tgtEl>
                                          <p:spTgt spid="36"/>
                                        </p:tgtEl>
                                        <p:attrNameLst>
                                          <p:attrName>ppt_x</p:attrName>
                                        </p:attrNameLst>
                                      </p:cBhvr>
                                      <p:tavLst>
                                        <p:tav tm="0">
                                          <p:val>
                                            <p:strVal val="#ppt_x"/>
                                          </p:val>
                                        </p:tav>
                                        <p:tav tm="100000">
                                          <p:val>
                                            <p:strVal val="#ppt_x"/>
                                          </p:val>
                                        </p:tav>
                                      </p:tavLst>
                                    </p:anim>
                                    <p:anim calcmode="lin" valueType="num">
                                      <p:cBhvr>
                                        <p:cTn id="14" dur="1000" fill="hold"/>
                                        <p:tgtEl>
                                          <p:spTgt spid="36"/>
                                        </p:tgtEl>
                                        <p:attrNameLst>
                                          <p:attrName>ppt_y</p:attrName>
                                        </p:attrNameLst>
                                      </p:cBhvr>
                                      <p:tavLst>
                                        <p:tav tm="0">
                                          <p:val>
                                            <p:strVal val="#ppt_y+.1"/>
                                          </p:val>
                                        </p:tav>
                                        <p:tav tm="100000">
                                          <p:val>
                                            <p:strVal val="#ppt_y"/>
                                          </p:val>
                                        </p:tav>
                                      </p:tavLst>
                                    </p:anim>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1000"/>
                                        <p:tgtEl>
                                          <p:spTgt spid="40"/>
                                        </p:tgtEl>
                                      </p:cBhvr>
                                    </p:animEffect>
                                    <p:anim calcmode="lin" valueType="num">
                                      <p:cBhvr>
                                        <p:cTn id="27" dur="1000" fill="hold"/>
                                        <p:tgtEl>
                                          <p:spTgt spid="40"/>
                                        </p:tgtEl>
                                        <p:attrNameLst>
                                          <p:attrName>ppt_x</p:attrName>
                                        </p:attrNameLst>
                                      </p:cBhvr>
                                      <p:tavLst>
                                        <p:tav tm="0">
                                          <p:val>
                                            <p:strVal val="#ppt_x"/>
                                          </p:val>
                                        </p:tav>
                                        <p:tav tm="100000">
                                          <p:val>
                                            <p:strVal val="#ppt_x"/>
                                          </p:val>
                                        </p:tav>
                                      </p:tavLst>
                                    </p:anim>
                                    <p:anim calcmode="lin" valueType="num">
                                      <p:cBhvr>
                                        <p:cTn id="28" dur="1000" fill="hold"/>
                                        <p:tgtEl>
                                          <p:spTgt spid="4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1000"/>
                                        <p:tgtEl>
                                          <p:spTgt spid="41"/>
                                        </p:tgtEl>
                                      </p:cBhvr>
                                    </p:animEffect>
                                    <p:anim calcmode="lin" valueType="num">
                                      <p:cBhvr>
                                        <p:cTn id="32" dur="1000" fill="hold"/>
                                        <p:tgtEl>
                                          <p:spTgt spid="41"/>
                                        </p:tgtEl>
                                        <p:attrNameLst>
                                          <p:attrName>ppt_x</p:attrName>
                                        </p:attrNameLst>
                                      </p:cBhvr>
                                      <p:tavLst>
                                        <p:tav tm="0">
                                          <p:val>
                                            <p:strVal val="#ppt_x"/>
                                          </p:val>
                                        </p:tav>
                                        <p:tav tm="100000">
                                          <p:val>
                                            <p:strVal val="#ppt_x"/>
                                          </p:val>
                                        </p:tav>
                                      </p:tavLst>
                                    </p:anim>
                                    <p:anim calcmode="lin" valueType="num">
                                      <p:cBhvr>
                                        <p:cTn id="3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1000"/>
                                        <p:tgtEl>
                                          <p:spTgt spid="44"/>
                                        </p:tgtEl>
                                      </p:cBhvr>
                                    </p:animEffect>
                                    <p:anim calcmode="lin" valueType="num">
                                      <p:cBhvr>
                                        <p:cTn id="39" dur="1000" fill="hold"/>
                                        <p:tgtEl>
                                          <p:spTgt spid="44"/>
                                        </p:tgtEl>
                                        <p:attrNameLst>
                                          <p:attrName>ppt_x</p:attrName>
                                        </p:attrNameLst>
                                      </p:cBhvr>
                                      <p:tavLst>
                                        <p:tav tm="0">
                                          <p:val>
                                            <p:strVal val="#ppt_x"/>
                                          </p:val>
                                        </p:tav>
                                        <p:tav tm="100000">
                                          <p:val>
                                            <p:strVal val="#ppt_x"/>
                                          </p:val>
                                        </p:tav>
                                      </p:tavLst>
                                    </p:anim>
                                    <p:anim calcmode="lin" valueType="num">
                                      <p:cBhvr>
                                        <p:cTn id="40" dur="1000" fill="hold"/>
                                        <p:tgtEl>
                                          <p:spTgt spid="4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1000"/>
                                        <p:tgtEl>
                                          <p:spTgt spid="45"/>
                                        </p:tgtEl>
                                      </p:cBhvr>
                                    </p:animEffect>
                                    <p:anim calcmode="lin" valueType="num">
                                      <p:cBhvr>
                                        <p:cTn id="49" dur="1000" fill="hold"/>
                                        <p:tgtEl>
                                          <p:spTgt spid="45"/>
                                        </p:tgtEl>
                                        <p:attrNameLst>
                                          <p:attrName>ppt_x</p:attrName>
                                        </p:attrNameLst>
                                      </p:cBhvr>
                                      <p:tavLst>
                                        <p:tav tm="0">
                                          <p:val>
                                            <p:strVal val="#ppt_x"/>
                                          </p:val>
                                        </p:tav>
                                        <p:tav tm="100000">
                                          <p:val>
                                            <p:strVal val="#ppt_x"/>
                                          </p:val>
                                        </p:tav>
                                      </p:tavLst>
                                    </p:anim>
                                    <p:anim calcmode="lin" valueType="num">
                                      <p:cBhvr>
                                        <p:cTn id="5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7" grpId="0"/>
      <p:bldP spid="38" grpId="0" animBg="1"/>
      <p:bldP spid="40" grpId="0"/>
      <p:bldP spid="41" grpId="0"/>
      <p:bldP spid="42" grpId="0" animBg="1"/>
      <p:bldP spid="44"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32035" t="-424" r="283" b="424"/>
          <a:stretch/>
        </p:blipFill>
        <p:spPr>
          <a:xfrm>
            <a:off x="-13447" y="-160419"/>
            <a:ext cx="7681042" cy="6376893"/>
          </a:xfrm>
        </p:spPr>
      </p:pic>
      <p:sp>
        <p:nvSpPr>
          <p:cNvPr id="5" name="Right Triangle 4"/>
          <p:cNvSpPr/>
          <p:nvPr/>
        </p:nvSpPr>
        <p:spPr>
          <a:xfrm rot="2635421">
            <a:off x="5310016" y="955819"/>
            <a:ext cx="4750343" cy="494636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6" name="TextBox 5"/>
          <p:cNvSpPr txBox="1"/>
          <p:nvPr/>
        </p:nvSpPr>
        <p:spPr>
          <a:xfrm>
            <a:off x="5084841" y="3107174"/>
            <a:ext cx="3335383" cy="369332"/>
          </a:xfrm>
          <a:prstGeom prst="rect">
            <a:avLst/>
          </a:prstGeom>
          <a:noFill/>
        </p:spPr>
        <p:txBody>
          <a:bodyPr wrap="square" rtlCol="0">
            <a:spAutoFit/>
          </a:bodyPr>
          <a:lstStyle/>
          <a:p>
            <a:r>
              <a:rPr lang="en-US" dirty="0">
                <a:latin typeface="Century Gothic" panose="020B0502020202020204" pitchFamily="34" charset="0"/>
              </a:rPr>
              <a:t>APPRENTICESHIP</a:t>
            </a:r>
            <a:endParaRPr lang="en-GB" dirty="0">
              <a:latin typeface="Century Gothic" panose="020B0502020202020204" pitchFamily="34" charset="0"/>
            </a:endParaRPr>
          </a:p>
        </p:txBody>
      </p:sp>
      <p:sp>
        <p:nvSpPr>
          <p:cNvPr id="7" name="TextBox 6"/>
          <p:cNvSpPr txBox="1"/>
          <p:nvPr/>
        </p:nvSpPr>
        <p:spPr>
          <a:xfrm>
            <a:off x="4998720" y="3291840"/>
            <a:ext cx="2821577" cy="830997"/>
          </a:xfrm>
          <a:prstGeom prst="rect">
            <a:avLst/>
          </a:prstGeom>
          <a:noFill/>
        </p:spPr>
        <p:txBody>
          <a:bodyPr wrap="square" rtlCol="0">
            <a:spAutoFit/>
          </a:bodyPr>
          <a:lstStyle/>
          <a:p>
            <a:r>
              <a:rPr lang="en-US" sz="4800" dirty="0">
                <a:latin typeface="Century Gothic" panose="020B0502020202020204" pitchFamily="34" charset="0"/>
              </a:rPr>
              <a:t>LEVELS</a:t>
            </a:r>
            <a:endParaRPr lang="en-GB" sz="4800" dirty="0">
              <a:latin typeface="Century Gothic" panose="020B0502020202020204" pitchFamily="34" charset="0"/>
            </a:endParaRPr>
          </a:p>
        </p:txBody>
      </p:sp>
      <p:sp>
        <p:nvSpPr>
          <p:cNvPr id="9" name="Rounded Rectangle 8"/>
          <p:cNvSpPr/>
          <p:nvPr/>
        </p:nvSpPr>
        <p:spPr>
          <a:xfrm>
            <a:off x="7753716" y="148795"/>
            <a:ext cx="4284617" cy="1558390"/>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0" name="Rounded Rectangle 9"/>
          <p:cNvSpPr/>
          <p:nvPr/>
        </p:nvSpPr>
        <p:spPr>
          <a:xfrm>
            <a:off x="7753716" y="1851780"/>
            <a:ext cx="4223657" cy="1437378"/>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1" name="Rounded Rectangle 10"/>
          <p:cNvSpPr/>
          <p:nvPr/>
        </p:nvSpPr>
        <p:spPr>
          <a:xfrm>
            <a:off x="7753716" y="3441822"/>
            <a:ext cx="4284617" cy="1099447"/>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2" name="TextBox 11"/>
          <p:cNvSpPr txBox="1"/>
          <p:nvPr/>
        </p:nvSpPr>
        <p:spPr>
          <a:xfrm>
            <a:off x="7881883" y="132127"/>
            <a:ext cx="3936274" cy="1738938"/>
          </a:xfrm>
          <a:prstGeom prst="rect">
            <a:avLst/>
          </a:prstGeom>
          <a:noFill/>
        </p:spPr>
        <p:txBody>
          <a:bodyPr wrap="square" rtlCol="0">
            <a:spAutoFit/>
          </a:bodyPr>
          <a:lstStyle/>
          <a:p>
            <a:pPr>
              <a:lnSpc>
                <a:spcPct val="150000"/>
              </a:lnSpc>
            </a:pPr>
            <a:r>
              <a:rPr lang="en-US" b="1" dirty="0">
                <a:latin typeface="Century Gothic" panose="020B0502020202020204" pitchFamily="34" charset="0"/>
              </a:rPr>
              <a:t>Intermediate (Level 2)</a:t>
            </a:r>
          </a:p>
          <a:p>
            <a:pPr marL="285750" indent="-285750">
              <a:buFont typeface="Arial" panose="020B0604020202020204" pitchFamily="34" charset="0"/>
              <a:buChar char="•"/>
            </a:pPr>
            <a:r>
              <a:rPr lang="en-US" sz="1600" dirty="0">
                <a:latin typeface="Century Gothic" panose="020B0502020202020204" pitchFamily="34" charset="0"/>
              </a:rPr>
              <a:t>Entry: 3-4 GCSEs 3+</a:t>
            </a:r>
          </a:p>
          <a:p>
            <a:pPr marL="285750" indent="-285750">
              <a:buFont typeface="Arial" panose="020B0604020202020204" pitchFamily="34" charset="0"/>
              <a:buChar char="•"/>
            </a:pPr>
            <a:r>
              <a:rPr lang="en-US" sz="1600" dirty="0">
                <a:latin typeface="Century Gothic" panose="020B0502020202020204" pitchFamily="34" charset="0"/>
              </a:rPr>
              <a:t>Option to retake </a:t>
            </a:r>
            <a:r>
              <a:rPr lang="en-US" sz="1600" dirty="0" err="1">
                <a:latin typeface="Century Gothic" panose="020B0502020202020204" pitchFamily="34" charset="0"/>
              </a:rPr>
              <a:t>Maths</a:t>
            </a:r>
            <a:r>
              <a:rPr lang="en-US" sz="1600" dirty="0">
                <a:latin typeface="Century Gothic" panose="020B0502020202020204" pitchFamily="34" charset="0"/>
              </a:rPr>
              <a:t>/English</a:t>
            </a:r>
          </a:p>
          <a:p>
            <a:pPr marL="285750" indent="-285750">
              <a:buFont typeface="Arial" panose="020B0604020202020204" pitchFamily="34" charset="0"/>
              <a:buChar char="•"/>
            </a:pPr>
            <a:r>
              <a:rPr lang="en-US" sz="1600" dirty="0">
                <a:latin typeface="Century Gothic" panose="020B0502020202020204" pitchFamily="34" charset="0"/>
              </a:rPr>
              <a:t>Examples: Optical Assistant, Chef, Hairdressing, Accounts</a:t>
            </a:r>
          </a:p>
          <a:p>
            <a:pPr marL="285750" indent="-285750">
              <a:buFont typeface="Arial" panose="020B0604020202020204" pitchFamily="34" charset="0"/>
              <a:buChar char="•"/>
            </a:pPr>
            <a:endParaRPr lang="en-GB" sz="1600" dirty="0">
              <a:latin typeface="Century Gothic" panose="020B0502020202020204" pitchFamily="34" charset="0"/>
            </a:endParaRPr>
          </a:p>
        </p:txBody>
      </p:sp>
      <p:sp>
        <p:nvSpPr>
          <p:cNvPr id="13" name="TextBox 12"/>
          <p:cNvSpPr txBox="1"/>
          <p:nvPr/>
        </p:nvSpPr>
        <p:spPr>
          <a:xfrm>
            <a:off x="7906418" y="1923761"/>
            <a:ext cx="4093028" cy="1246495"/>
          </a:xfrm>
          <a:prstGeom prst="rect">
            <a:avLst/>
          </a:prstGeom>
          <a:noFill/>
        </p:spPr>
        <p:txBody>
          <a:bodyPr wrap="square" rtlCol="0">
            <a:spAutoFit/>
          </a:bodyPr>
          <a:lstStyle/>
          <a:p>
            <a:pPr>
              <a:lnSpc>
                <a:spcPct val="150000"/>
              </a:lnSpc>
            </a:pPr>
            <a:r>
              <a:rPr lang="en-US" b="1" dirty="0">
                <a:latin typeface="Century Gothic" panose="020B0502020202020204" pitchFamily="34" charset="0"/>
              </a:rPr>
              <a:t>Advanced (Level 3)</a:t>
            </a:r>
          </a:p>
          <a:p>
            <a:pPr marL="285750" indent="-285750">
              <a:buFont typeface="Arial" panose="020B0604020202020204" pitchFamily="34" charset="0"/>
              <a:buChar char="•"/>
            </a:pPr>
            <a:r>
              <a:rPr lang="en-US" sz="1600" dirty="0">
                <a:latin typeface="Century Gothic" panose="020B0502020202020204" pitchFamily="34" charset="0"/>
              </a:rPr>
              <a:t>Entry: 5+ GCSEs 4+</a:t>
            </a:r>
          </a:p>
          <a:p>
            <a:pPr marL="285750" indent="-285750">
              <a:buFont typeface="Arial" panose="020B0604020202020204" pitchFamily="34" charset="0"/>
              <a:buChar char="•"/>
            </a:pPr>
            <a:r>
              <a:rPr lang="en-US" sz="1600" dirty="0">
                <a:latin typeface="Century Gothic" panose="020B0502020202020204" pitchFamily="34" charset="0"/>
              </a:rPr>
              <a:t>Examples: Dental Nurse, Business Admin, Nursery, Marketing, IT</a:t>
            </a:r>
            <a:endParaRPr lang="en-GB" sz="1600" dirty="0">
              <a:latin typeface="Century Gothic" panose="020B0502020202020204" pitchFamily="34" charset="0"/>
            </a:endParaRPr>
          </a:p>
        </p:txBody>
      </p:sp>
      <p:sp>
        <p:nvSpPr>
          <p:cNvPr id="14" name="Rectangle 13"/>
          <p:cNvSpPr/>
          <p:nvPr/>
        </p:nvSpPr>
        <p:spPr>
          <a:xfrm>
            <a:off x="7906418" y="3463775"/>
            <a:ext cx="4156450" cy="1000274"/>
          </a:xfrm>
          <a:prstGeom prst="rect">
            <a:avLst/>
          </a:prstGeom>
        </p:spPr>
        <p:txBody>
          <a:bodyPr wrap="square">
            <a:spAutoFit/>
          </a:bodyPr>
          <a:lstStyle/>
          <a:p>
            <a:pPr>
              <a:lnSpc>
                <a:spcPct val="150000"/>
              </a:lnSpc>
            </a:pPr>
            <a:r>
              <a:rPr lang="en-US" b="1" dirty="0">
                <a:latin typeface="Century Gothic" panose="020B0502020202020204" pitchFamily="34" charset="0"/>
              </a:rPr>
              <a:t>Higher (Levels 4 &amp; 5)</a:t>
            </a:r>
          </a:p>
          <a:p>
            <a:pPr marL="285750" indent="-285750">
              <a:buFont typeface="Arial" panose="020B0604020202020204" pitchFamily="34" charset="0"/>
              <a:buChar char="•"/>
            </a:pPr>
            <a:r>
              <a:rPr lang="en-US" sz="1600" dirty="0">
                <a:latin typeface="Century Gothic" panose="020B0502020202020204" pitchFamily="34" charset="0"/>
              </a:rPr>
              <a:t>Entry: at least 2 A Levels or equivalent</a:t>
            </a:r>
          </a:p>
          <a:p>
            <a:pPr marL="285750" indent="-285750">
              <a:buFont typeface="Arial" panose="020B0604020202020204" pitchFamily="34" charset="0"/>
              <a:buChar char="•"/>
            </a:pPr>
            <a:r>
              <a:rPr lang="en-US" sz="1600" dirty="0">
                <a:latin typeface="Century Gothic" panose="020B0502020202020204" pitchFamily="34" charset="0"/>
              </a:rPr>
              <a:t>Examples: Accounting, IT</a:t>
            </a:r>
          </a:p>
        </p:txBody>
      </p:sp>
      <p:sp>
        <p:nvSpPr>
          <p:cNvPr id="15" name="Rounded Rectangle 14"/>
          <p:cNvSpPr/>
          <p:nvPr/>
        </p:nvSpPr>
        <p:spPr>
          <a:xfrm>
            <a:off x="7753716" y="4701073"/>
            <a:ext cx="4284617" cy="1317691"/>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6" name="Rectangle 15"/>
          <p:cNvSpPr/>
          <p:nvPr/>
        </p:nvSpPr>
        <p:spPr>
          <a:xfrm>
            <a:off x="7870473" y="4926500"/>
            <a:ext cx="4304157" cy="1138773"/>
          </a:xfrm>
          <a:prstGeom prst="rect">
            <a:avLst/>
          </a:prstGeom>
        </p:spPr>
        <p:txBody>
          <a:bodyPr wrap="square">
            <a:spAutoFit/>
          </a:bodyPr>
          <a:lstStyle/>
          <a:p>
            <a:r>
              <a:rPr lang="en-US" b="1" dirty="0">
                <a:latin typeface="Century Gothic" panose="020B0502020202020204" pitchFamily="34" charset="0"/>
              </a:rPr>
              <a:t>Degree (Levels 6 &amp; 7):</a:t>
            </a:r>
          </a:p>
          <a:p>
            <a:pPr marL="285750" indent="-285750">
              <a:buFont typeface="Arial" panose="020B0604020202020204" pitchFamily="34" charset="0"/>
              <a:buChar char="•"/>
            </a:pPr>
            <a:r>
              <a:rPr lang="en-US" sz="1600" dirty="0">
                <a:latin typeface="Century Gothic" panose="020B0502020202020204" pitchFamily="34" charset="0"/>
              </a:rPr>
              <a:t>Entry: at least 3 A Levels or equivalent</a:t>
            </a:r>
          </a:p>
          <a:p>
            <a:pPr marL="285750" indent="-285750">
              <a:buFont typeface="Arial" panose="020B0604020202020204" pitchFamily="34" charset="0"/>
              <a:buChar char="•"/>
            </a:pPr>
            <a:r>
              <a:rPr lang="en-US" sz="1600" dirty="0">
                <a:latin typeface="Century Gothic" panose="020B0502020202020204" pitchFamily="34" charset="0"/>
              </a:rPr>
              <a:t>Examples: Law, Engineering, Nursing</a:t>
            </a:r>
          </a:p>
          <a:p>
            <a:r>
              <a:rPr lang="en-US" b="1" dirty="0">
                <a:latin typeface="Century Gothic" panose="020B0502020202020204" pitchFamily="34" charset="0"/>
              </a:rPr>
              <a:t> </a:t>
            </a:r>
            <a:endParaRPr lang="en-US" sz="1500" b="1" dirty="0">
              <a:latin typeface="Century Gothic" panose="020B0502020202020204" pitchFamily="34" charset="0"/>
            </a:endParaRPr>
          </a:p>
        </p:txBody>
      </p:sp>
      <p:sp>
        <p:nvSpPr>
          <p:cNvPr id="17" name="Rectangle 16"/>
          <p:cNvSpPr/>
          <p:nvPr/>
        </p:nvSpPr>
        <p:spPr>
          <a:xfrm>
            <a:off x="74681" y="6536367"/>
            <a:ext cx="4828130" cy="276999"/>
          </a:xfrm>
          <a:prstGeom prst="rect">
            <a:avLst/>
          </a:prstGeom>
        </p:spPr>
        <p:txBody>
          <a:bodyPr wrap="square">
            <a:spAutoFit/>
          </a:bodyPr>
          <a:lstStyle/>
          <a:p>
            <a:r>
              <a:rPr lang="en-GB" sz="1200" dirty="0">
                <a:solidFill>
                  <a:srgbClr val="898989"/>
                </a:solidFill>
                <a:latin typeface="Century Gothic" panose="020B0502020202020204" pitchFamily="34" charset="0"/>
              </a:rPr>
              <a:t>© Copyright 2021. All rights reserved - Adviza Partnership</a:t>
            </a:r>
          </a:p>
        </p:txBody>
      </p:sp>
      <p:pic>
        <p:nvPicPr>
          <p:cNvPr id="19" name="Picture 18"/>
          <p:cNvPicPr>
            <a:picLocks noChangeAspect="1"/>
          </p:cNvPicPr>
          <p:nvPr/>
        </p:nvPicPr>
        <p:blipFill>
          <a:blip r:embed="rId3"/>
          <a:stretch>
            <a:fillRect/>
          </a:stretch>
        </p:blipFill>
        <p:spPr>
          <a:xfrm>
            <a:off x="10697916" y="6213051"/>
            <a:ext cx="1286367" cy="499915"/>
          </a:xfrm>
          <a:prstGeom prst="rect">
            <a:avLst/>
          </a:prstGeom>
        </p:spPr>
      </p:pic>
    </p:spTree>
    <p:extLst>
      <p:ext uri="{BB962C8B-B14F-4D97-AF65-F5344CB8AC3E}">
        <p14:creationId xmlns:p14="http://schemas.microsoft.com/office/powerpoint/2010/main" val="19674548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4231C99-BC12-4703-A8E9-4342AEA56E06}"/>
              </a:ext>
            </a:extLst>
          </p:cNvPr>
          <p:cNvSpPr/>
          <p:nvPr/>
        </p:nvSpPr>
        <p:spPr>
          <a:xfrm>
            <a:off x="1443398" y="1145469"/>
            <a:ext cx="9144000" cy="1023411"/>
          </a:xfrm>
          <a:prstGeom prst="rect">
            <a:avLst/>
          </a:prstGeom>
          <a:solidFill>
            <a:srgbClr val="2F8FD1">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TextBox 6">
            <a:extLst>
              <a:ext uri="{FF2B5EF4-FFF2-40B4-BE49-F238E27FC236}">
                <a16:creationId xmlns:a16="http://schemas.microsoft.com/office/drawing/2014/main" id="{19F17DBF-DB20-470D-BBBE-C37EF14B3750}"/>
              </a:ext>
            </a:extLst>
          </p:cNvPr>
          <p:cNvSpPr txBox="1"/>
          <p:nvPr/>
        </p:nvSpPr>
        <p:spPr>
          <a:xfrm>
            <a:off x="2728871" y="1203055"/>
            <a:ext cx="796113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a:ea typeface="+mn-ea"/>
                <a:cs typeface="+mn-cs"/>
              </a:rPr>
              <a:t>There isn’t one deadline</a:t>
            </a:r>
            <a:br>
              <a:rPr kumimoji="0" lang="en-GB" sz="2400" b="1" i="0" u="none" strike="noStrike" kern="1200" cap="none" spc="0" normalizeH="0" baseline="0" noProof="0" dirty="0">
                <a:ln>
                  <a:noFill/>
                </a:ln>
                <a:solidFill>
                  <a:srgbClr val="000000"/>
                </a:solidFill>
                <a:effectLst/>
                <a:uLnTx/>
                <a:uFillTx/>
                <a:latin typeface="Arial"/>
                <a:ea typeface="+mn-ea"/>
                <a:cs typeface="+mn-cs"/>
              </a:rPr>
            </a:br>
            <a:r>
              <a:rPr kumimoji="0" lang="en-GB" sz="2400" b="0" i="0" u="none" strike="noStrike" kern="1200" cap="none" spc="0" normalizeH="0" baseline="0" noProof="0" dirty="0">
                <a:ln>
                  <a:noFill/>
                </a:ln>
                <a:solidFill>
                  <a:srgbClr val="000000"/>
                </a:solidFill>
                <a:effectLst/>
                <a:uLnTx/>
                <a:uFillTx/>
                <a:latin typeface="Arial"/>
                <a:ea typeface="+mn-ea"/>
                <a:cs typeface="+mn-cs"/>
              </a:rPr>
              <a:t>Focus on opening dates – be ready from now</a:t>
            </a:r>
            <a:endParaRPr kumimoji="0" lang="en-GB" sz="2400" b="1" i="0" u="none" strike="noStrike" kern="1200" cap="none" spc="0" normalizeH="0" baseline="0" noProof="0" dirty="0">
              <a:ln>
                <a:noFill/>
              </a:ln>
              <a:solidFill>
                <a:srgbClr val="000000"/>
              </a:solidFill>
              <a:effectLst/>
              <a:uLnTx/>
              <a:uFillTx/>
              <a:latin typeface="Arial"/>
              <a:ea typeface="+mn-ea"/>
              <a:cs typeface="+mn-cs"/>
            </a:endParaRPr>
          </a:p>
        </p:txBody>
      </p:sp>
      <p:sp>
        <p:nvSpPr>
          <p:cNvPr id="9" name="Rectangle 8">
            <a:extLst>
              <a:ext uri="{FF2B5EF4-FFF2-40B4-BE49-F238E27FC236}">
                <a16:creationId xmlns:a16="http://schemas.microsoft.com/office/drawing/2014/main" id="{A8868F0B-4B27-47A8-B6D1-078830B5F40D}"/>
              </a:ext>
            </a:extLst>
          </p:cNvPr>
          <p:cNvSpPr/>
          <p:nvPr/>
        </p:nvSpPr>
        <p:spPr>
          <a:xfrm>
            <a:off x="1438110" y="2395763"/>
            <a:ext cx="9144000" cy="1023411"/>
          </a:xfrm>
          <a:prstGeom prst="rect">
            <a:avLst/>
          </a:prstGeom>
          <a:solidFill>
            <a:schemeClr val="bg1">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Rectangle 9">
            <a:extLst>
              <a:ext uri="{FF2B5EF4-FFF2-40B4-BE49-F238E27FC236}">
                <a16:creationId xmlns:a16="http://schemas.microsoft.com/office/drawing/2014/main" id="{3BE685EC-009F-4781-BCFF-2A392CC77506}"/>
              </a:ext>
            </a:extLst>
          </p:cNvPr>
          <p:cNvSpPr/>
          <p:nvPr/>
        </p:nvSpPr>
        <p:spPr>
          <a:xfrm>
            <a:off x="1438110" y="3646057"/>
            <a:ext cx="9144000" cy="1023411"/>
          </a:xfrm>
          <a:prstGeom prst="rect">
            <a:avLst/>
          </a:prstGeom>
          <a:solidFill>
            <a:srgbClr val="2F8FD1">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Rectangle 10">
            <a:extLst>
              <a:ext uri="{FF2B5EF4-FFF2-40B4-BE49-F238E27FC236}">
                <a16:creationId xmlns:a16="http://schemas.microsoft.com/office/drawing/2014/main" id="{DA208976-1E8B-4291-84C6-A171C42964EA}"/>
              </a:ext>
            </a:extLst>
          </p:cNvPr>
          <p:cNvSpPr/>
          <p:nvPr/>
        </p:nvSpPr>
        <p:spPr>
          <a:xfrm>
            <a:off x="1438110" y="4895228"/>
            <a:ext cx="9144000" cy="1023411"/>
          </a:xfrm>
          <a:prstGeom prst="rect">
            <a:avLst/>
          </a:prstGeom>
          <a:solidFill>
            <a:schemeClr val="bg1">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TextBox 18">
            <a:extLst>
              <a:ext uri="{FF2B5EF4-FFF2-40B4-BE49-F238E27FC236}">
                <a16:creationId xmlns:a16="http://schemas.microsoft.com/office/drawing/2014/main" id="{EBA02B4F-7A4E-4620-B2EE-A018C7B69760}"/>
              </a:ext>
            </a:extLst>
          </p:cNvPr>
          <p:cNvSpPr txBox="1"/>
          <p:nvPr/>
        </p:nvSpPr>
        <p:spPr>
          <a:xfrm>
            <a:off x="2706184" y="2453349"/>
            <a:ext cx="796113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a:ea typeface="+mn-ea"/>
                <a:cs typeface="+mn-cs"/>
              </a:rPr>
              <a:t>Apprenticeships are advertised in different places</a:t>
            </a:r>
            <a:br>
              <a:rPr kumimoji="0" lang="en-GB" sz="2400" b="1" i="0" u="none" strike="noStrike" kern="1200" cap="none" spc="0" normalizeH="0" baseline="0" noProof="0" dirty="0">
                <a:ln>
                  <a:noFill/>
                </a:ln>
                <a:solidFill>
                  <a:srgbClr val="000000"/>
                </a:solidFill>
                <a:effectLst/>
                <a:uLnTx/>
                <a:uFillTx/>
                <a:latin typeface="Arial"/>
                <a:ea typeface="+mn-ea"/>
                <a:cs typeface="+mn-cs"/>
              </a:rPr>
            </a:br>
            <a:r>
              <a:rPr kumimoji="0" lang="en-GB" sz="2400" b="0" i="0" u="none" strike="noStrike" kern="1200" cap="none" spc="0" normalizeH="0" baseline="0" noProof="0" dirty="0">
                <a:ln>
                  <a:noFill/>
                </a:ln>
                <a:solidFill>
                  <a:srgbClr val="000000"/>
                </a:solidFill>
                <a:effectLst/>
                <a:uLnTx/>
                <a:uFillTx/>
                <a:latin typeface="Arial"/>
                <a:ea typeface="+mn-ea"/>
                <a:cs typeface="+mn-cs"/>
              </a:rPr>
              <a:t>Sign up to lots of sites and manage your alerts</a:t>
            </a:r>
            <a:endParaRPr kumimoji="0" lang="en-GB" sz="2400" b="1" i="0" u="none" strike="noStrike" kern="1200" cap="none" spc="0" normalizeH="0" baseline="0" noProof="0" dirty="0">
              <a:ln>
                <a:noFill/>
              </a:ln>
              <a:solidFill>
                <a:srgbClr val="000000"/>
              </a:solidFill>
              <a:effectLst/>
              <a:uLnTx/>
              <a:uFillTx/>
              <a:latin typeface="Arial"/>
              <a:ea typeface="+mn-ea"/>
              <a:cs typeface="+mn-cs"/>
            </a:endParaRPr>
          </a:p>
        </p:txBody>
      </p:sp>
      <p:sp>
        <p:nvSpPr>
          <p:cNvPr id="20" name="TextBox 19">
            <a:extLst>
              <a:ext uri="{FF2B5EF4-FFF2-40B4-BE49-F238E27FC236}">
                <a16:creationId xmlns:a16="http://schemas.microsoft.com/office/drawing/2014/main" id="{35CD1E4E-051B-4AB7-93B9-6F7D29B52BA1}"/>
              </a:ext>
            </a:extLst>
          </p:cNvPr>
          <p:cNvSpPr txBox="1"/>
          <p:nvPr/>
        </p:nvSpPr>
        <p:spPr>
          <a:xfrm>
            <a:off x="2706184" y="4895228"/>
            <a:ext cx="796113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a:ea typeface="+mn-ea"/>
                <a:cs typeface="+mn-cs"/>
              </a:rPr>
              <a:t>Application processes will vary</a:t>
            </a:r>
            <a:br>
              <a:rPr kumimoji="0" lang="en-GB" sz="2400" b="1" i="0" u="none" strike="noStrike" kern="1200" cap="none" spc="0" normalizeH="0" baseline="0" noProof="0" dirty="0">
                <a:ln>
                  <a:noFill/>
                </a:ln>
                <a:solidFill>
                  <a:srgbClr val="000000"/>
                </a:solidFill>
                <a:effectLst/>
                <a:uLnTx/>
                <a:uFillTx/>
                <a:latin typeface="Arial"/>
                <a:ea typeface="+mn-ea"/>
                <a:cs typeface="+mn-cs"/>
              </a:rPr>
            </a:br>
            <a:r>
              <a:rPr kumimoji="0" lang="en-GB" sz="2400" b="0" i="0" u="none" strike="noStrike" kern="1200" cap="none" spc="0" normalizeH="0" baseline="0" noProof="0" dirty="0">
                <a:ln>
                  <a:noFill/>
                </a:ln>
                <a:solidFill>
                  <a:srgbClr val="000000"/>
                </a:solidFill>
                <a:effectLst/>
                <a:uLnTx/>
                <a:uFillTx/>
                <a:latin typeface="Arial"/>
                <a:ea typeface="+mn-ea"/>
                <a:cs typeface="+mn-cs"/>
              </a:rPr>
              <a:t>Prepare to be the best and ready for all situations</a:t>
            </a:r>
            <a:endParaRPr kumimoji="0" lang="en-GB" sz="2400" b="1" i="0" u="none" strike="noStrike" kern="1200" cap="none" spc="0" normalizeH="0" baseline="0" noProof="0" dirty="0">
              <a:ln>
                <a:noFill/>
              </a:ln>
              <a:solidFill>
                <a:srgbClr val="000000"/>
              </a:solidFill>
              <a:effectLst/>
              <a:uLnTx/>
              <a:uFillTx/>
              <a:latin typeface="Arial"/>
              <a:ea typeface="+mn-ea"/>
              <a:cs typeface="+mn-cs"/>
            </a:endParaRPr>
          </a:p>
        </p:txBody>
      </p:sp>
      <p:sp>
        <p:nvSpPr>
          <p:cNvPr id="21" name="TextBox 20">
            <a:extLst>
              <a:ext uri="{FF2B5EF4-FFF2-40B4-BE49-F238E27FC236}">
                <a16:creationId xmlns:a16="http://schemas.microsoft.com/office/drawing/2014/main" id="{C85DFDFD-49B0-410B-9F6C-75E85A1A7FC3}"/>
              </a:ext>
            </a:extLst>
          </p:cNvPr>
          <p:cNvSpPr txBox="1"/>
          <p:nvPr/>
        </p:nvSpPr>
        <p:spPr>
          <a:xfrm>
            <a:off x="2644275" y="3728637"/>
            <a:ext cx="796113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a:ea typeface="+mn-ea"/>
                <a:cs typeface="+mn-cs"/>
              </a:rPr>
              <a:t>Entry requirements will vary</a:t>
            </a:r>
            <a:br>
              <a:rPr kumimoji="0" lang="en-GB" sz="2400" b="1" i="0" u="none" strike="noStrike" kern="1200" cap="none" spc="0" normalizeH="0" baseline="0" noProof="0" dirty="0">
                <a:ln>
                  <a:noFill/>
                </a:ln>
                <a:solidFill>
                  <a:srgbClr val="000000"/>
                </a:solidFill>
                <a:effectLst/>
                <a:uLnTx/>
                <a:uFillTx/>
                <a:latin typeface="Arial"/>
                <a:ea typeface="+mn-ea"/>
                <a:cs typeface="+mn-cs"/>
              </a:rPr>
            </a:br>
            <a:r>
              <a:rPr kumimoji="0" lang="en-GB" sz="2400" b="0" i="0" u="none" strike="noStrike" kern="1200" cap="none" spc="0" normalizeH="0" baseline="0" noProof="0" dirty="0">
                <a:ln>
                  <a:noFill/>
                </a:ln>
                <a:solidFill>
                  <a:srgbClr val="000000"/>
                </a:solidFill>
                <a:effectLst/>
                <a:uLnTx/>
                <a:uFillTx/>
                <a:latin typeface="Arial"/>
                <a:ea typeface="+mn-ea"/>
                <a:cs typeface="+mn-cs"/>
              </a:rPr>
              <a:t>Every employer is different</a:t>
            </a:r>
            <a:endParaRPr kumimoji="0" lang="en-GB" sz="2400" b="1" i="0" u="none" strike="noStrike" kern="1200" cap="none" spc="0" normalizeH="0" baseline="0" noProof="0" dirty="0">
              <a:ln>
                <a:noFill/>
              </a:ln>
              <a:solidFill>
                <a:srgbClr val="000000"/>
              </a:solidFill>
              <a:effectLst/>
              <a:uLnTx/>
              <a:uFillTx/>
              <a:latin typeface="Arial"/>
              <a:ea typeface="+mn-ea"/>
              <a:cs typeface="+mn-cs"/>
            </a:endParaRPr>
          </a:p>
        </p:txBody>
      </p:sp>
      <p:pic>
        <p:nvPicPr>
          <p:cNvPr id="17" name="Graphic 16">
            <a:extLst>
              <a:ext uri="{FF2B5EF4-FFF2-40B4-BE49-F238E27FC236}">
                <a16:creationId xmlns:a16="http://schemas.microsoft.com/office/drawing/2014/main" id="{0D3D6028-D7AC-4507-B742-9B71EB0B5A5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20217" y="1255781"/>
            <a:ext cx="802786" cy="802786"/>
          </a:xfrm>
          <a:prstGeom prst="rect">
            <a:avLst/>
          </a:prstGeom>
        </p:spPr>
      </p:pic>
      <p:pic>
        <p:nvPicPr>
          <p:cNvPr id="18" name="Graphic 17">
            <a:extLst>
              <a:ext uri="{FF2B5EF4-FFF2-40B4-BE49-F238E27FC236}">
                <a16:creationId xmlns:a16="http://schemas.microsoft.com/office/drawing/2014/main" id="{358ED13B-DF21-4C8C-B44C-E6ABA9EE3F8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50804" y="2491969"/>
            <a:ext cx="830996" cy="830996"/>
          </a:xfrm>
          <a:prstGeom prst="rect">
            <a:avLst/>
          </a:prstGeom>
        </p:spPr>
      </p:pic>
      <p:pic>
        <p:nvPicPr>
          <p:cNvPr id="25" name="Graphic 24">
            <a:extLst>
              <a:ext uri="{FF2B5EF4-FFF2-40B4-BE49-F238E27FC236}">
                <a16:creationId xmlns:a16="http://schemas.microsoft.com/office/drawing/2014/main" id="{F6A21FA7-A972-4795-87F4-7125F13763A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68779" y="3732137"/>
            <a:ext cx="854224" cy="854224"/>
          </a:xfrm>
          <a:prstGeom prst="rect">
            <a:avLst/>
          </a:prstGeom>
        </p:spPr>
      </p:pic>
      <p:pic>
        <p:nvPicPr>
          <p:cNvPr id="27" name="Graphic 26">
            <a:extLst>
              <a:ext uri="{FF2B5EF4-FFF2-40B4-BE49-F238E27FC236}">
                <a16:creationId xmlns:a16="http://schemas.microsoft.com/office/drawing/2014/main" id="{D082CAF7-E9B6-4AEC-B0CE-2C9BBCB3C7E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645035" y="4979820"/>
            <a:ext cx="854224" cy="854224"/>
          </a:xfrm>
          <a:prstGeom prst="rect">
            <a:avLst/>
          </a:prstGeom>
        </p:spPr>
      </p:pic>
      <p:sp>
        <p:nvSpPr>
          <p:cNvPr id="8" name="Title 7">
            <a:extLst>
              <a:ext uri="{FF2B5EF4-FFF2-40B4-BE49-F238E27FC236}">
                <a16:creationId xmlns:a16="http://schemas.microsoft.com/office/drawing/2014/main" id="{EB766547-5787-4867-8A76-089D7557AED1}"/>
              </a:ext>
            </a:extLst>
          </p:cNvPr>
          <p:cNvSpPr>
            <a:spLocks noGrp="1"/>
          </p:cNvSpPr>
          <p:nvPr>
            <p:ph type="title"/>
          </p:nvPr>
        </p:nvSpPr>
        <p:spPr/>
        <p:txBody>
          <a:bodyPr/>
          <a:lstStyle/>
          <a:p>
            <a:r>
              <a:rPr lang="en-GB" dirty="0"/>
              <a:t>Apprenticeship vacancies</a:t>
            </a:r>
          </a:p>
        </p:txBody>
      </p:sp>
    </p:spTree>
    <p:extLst>
      <p:ext uri="{BB962C8B-B14F-4D97-AF65-F5344CB8AC3E}">
        <p14:creationId xmlns:p14="http://schemas.microsoft.com/office/powerpoint/2010/main" val="14298522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500"/>
                                        <p:tgtEl>
                                          <p:spTgt spid="25"/>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left)">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500"/>
                                        <p:tgtEl>
                                          <p:spTgt spid="27"/>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B1175-B30A-412E-BC9A-C6FDC6CECFB6}"/>
              </a:ext>
            </a:extLst>
          </p:cNvPr>
          <p:cNvSpPr>
            <a:spLocks noGrp="1"/>
          </p:cNvSpPr>
          <p:nvPr>
            <p:ph type="title"/>
          </p:nvPr>
        </p:nvSpPr>
        <p:spPr/>
        <p:txBody>
          <a:bodyPr/>
          <a:lstStyle/>
          <a:p>
            <a:r>
              <a:rPr lang="en-GB" dirty="0"/>
              <a:t>The application process</a:t>
            </a:r>
          </a:p>
        </p:txBody>
      </p:sp>
      <p:grpSp>
        <p:nvGrpSpPr>
          <p:cNvPr id="32" name="Group 31">
            <a:extLst>
              <a:ext uri="{FF2B5EF4-FFF2-40B4-BE49-F238E27FC236}">
                <a16:creationId xmlns:a16="http://schemas.microsoft.com/office/drawing/2014/main" id="{0A07ECF9-6363-430B-819D-183E44C7C066}"/>
              </a:ext>
            </a:extLst>
          </p:cNvPr>
          <p:cNvGrpSpPr/>
          <p:nvPr/>
        </p:nvGrpSpPr>
        <p:grpSpPr>
          <a:xfrm>
            <a:off x="6312825" y="4766717"/>
            <a:ext cx="2424112" cy="1262006"/>
            <a:chOff x="3605066" y="1854006"/>
            <a:chExt cx="2424112" cy="1262006"/>
          </a:xfrm>
        </p:grpSpPr>
        <p:sp>
          <p:nvSpPr>
            <p:cNvPr id="33" name="Rectangle 32">
              <a:extLst>
                <a:ext uri="{FF2B5EF4-FFF2-40B4-BE49-F238E27FC236}">
                  <a16:creationId xmlns:a16="http://schemas.microsoft.com/office/drawing/2014/main" id="{993135E0-6050-41E2-B123-33A58782021F}"/>
                </a:ext>
              </a:extLst>
            </p:cNvPr>
            <p:cNvSpPr/>
            <p:nvPr/>
          </p:nvSpPr>
          <p:spPr>
            <a:xfrm>
              <a:off x="3605066" y="1854006"/>
              <a:ext cx="2401011" cy="1262006"/>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4" name="TextBox 33">
              <a:extLst>
                <a:ext uri="{FF2B5EF4-FFF2-40B4-BE49-F238E27FC236}">
                  <a16:creationId xmlns:a16="http://schemas.microsoft.com/office/drawing/2014/main" id="{F1E45745-2ED6-4E28-B06C-37C0B9A4C46A}"/>
                </a:ext>
              </a:extLst>
            </p:cNvPr>
            <p:cNvSpPr txBox="1"/>
            <p:nvPr/>
          </p:nvSpPr>
          <p:spPr>
            <a:xfrm>
              <a:off x="3628167" y="2023169"/>
              <a:ext cx="2401011" cy="90794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50"/>
                  </a:solidFill>
                  <a:effectLst/>
                  <a:uLnTx/>
                  <a:uFillTx/>
                  <a:latin typeface="Lato" panose="020F0502020204030203" pitchFamily="34" charset="0"/>
                  <a:ea typeface="Lato" panose="020F0502020204030203" pitchFamily="34" charset="0"/>
                  <a:cs typeface="Lato" panose="020F0502020204030203" pitchFamily="34" charset="0"/>
                </a:rPr>
                <a:t>Start your </a:t>
              </a:r>
              <a:r>
                <a:rPr kumimoji="0" lang="en-US" sz="2500" b="1" i="0" u="none" strike="noStrike" kern="1200" cap="none" spc="0" normalizeH="0" baseline="0" noProof="0" dirty="0">
                  <a:ln>
                    <a:noFill/>
                  </a:ln>
                  <a:solidFill>
                    <a:srgbClr val="00B050"/>
                  </a:solidFill>
                  <a:effectLst/>
                  <a:uLnTx/>
                  <a:uFillTx/>
                  <a:latin typeface="Lato" panose="020F0502020204030203" pitchFamily="34" charset="0"/>
                  <a:ea typeface="Lato" panose="020F0502020204030203" pitchFamily="34" charset="0"/>
                  <a:cs typeface="Lato" panose="020F0502020204030203" pitchFamily="34" charset="0"/>
                </a:rPr>
                <a:t>apprenticeship</a:t>
              </a:r>
            </a:p>
          </p:txBody>
        </p:sp>
      </p:grpSp>
      <p:grpSp>
        <p:nvGrpSpPr>
          <p:cNvPr id="35" name="Group 34">
            <a:extLst>
              <a:ext uri="{FF2B5EF4-FFF2-40B4-BE49-F238E27FC236}">
                <a16:creationId xmlns:a16="http://schemas.microsoft.com/office/drawing/2014/main" id="{96E703D2-BE5A-45A4-8A00-37083058DD0E}"/>
              </a:ext>
            </a:extLst>
          </p:cNvPr>
          <p:cNvGrpSpPr/>
          <p:nvPr/>
        </p:nvGrpSpPr>
        <p:grpSpPr>
          <a:xfrm>
            <a:off x="4735783" y="1474700"/>
            <a:ext cx="2418361" cy="1262006"/>
            <a:chOff x="3042482" y="1124744"/>
            <a:chExt cx="2418361" cy="1262006"/>
          </a:xfrm>
        </p:grpSpPr>
        <p:grpSp>
          <p:nvGrpSpPr>
            <p:cNvPr id="36" name="Group 35">
              <a:extLst>
                <a:ext uri="{FF2B5EF4-FFF2-40B4-BE49-F238E27FC236}">
                  <a16:creationId xmlns:a16="http://schemas.microsoft.com/office/drawing/2014/main" id="{0EC98D70-942B-4741-844B-2BE584528C05}"/>
                </a:ext>
              </a:extLst>
            </p:cNvPr>
            <p:cNvGrpSpPr/>
            <p:nvPr/>
          </p:nvGrpSpPr>
          <p:grpSpPr>
            <a:xfrm>
              <a:off x="3042482" y="1124744"/>
              <a:ext cx="2418361" cy="1262006"/>
              <a:chOff x="3587716" y="1854006"/>
              <a:chExt cx="2418361" cy="1262006"/>
            </a:xfrm>
          </p:grpSpPr>
          <p:sp>
            <p:nvSpPr>
              <p:cNvPr id="38" name="Rectangle 37">
                <a:extLst>
                  <a:ext uri="{FF2B5EF4-FFF2-40B4-BE49-F238E27FC236}">
                    <a16:creationId xmlns:a16="http://schemas.microsoft.com/office/drawing/2014/main" id="{704D1A55-ED33-49C0-A40C-1D43D5F0136D}"/>
                  </a:ext>
                </a:extLst>
              </p:cNvPr>
              <p:cNvSpPr/>
              <p:nvPr/>
            </p:nvSpPr>
            <p:spPr>
              <a:xfrm>
                <a:off x="3605066" y="1854006"/>
                <a:ext cx="2401011" cy="1262006"/>
              </a:xfrm>
              <a:prstGeom prst="rect">
                <a:avLst/>
              </a:prstGeom>
              <a:noFill/>
              <a:ln>
                <a:solidFill>
                  <a:srgbClr val="B14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9" name="TextBox 38">
                <a:extLst>
                  <a:ext uri="{FF2B5EF4-FFF2-40B4-BE49-F238E27FC236}">
                    <a16:creationId xmlns:a16="http://schemas.microsoft.com/office/drawing/2014/main" id="{AFAB501F-D5CD-4A31-8520-D626C0E04931}"/>
                  </a:ext>
                </a:extLst>
              </p:cNvPr>
              <p:cNvSpPr txBox="1"/>
              <p:nvPr/>
            </p:nvSpPr>
            <p:spPr>
              <a:xfrm>
                <a:off x="3587716" y="1887371"/>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B143D9"/>
                    </a:solidFill>
                    <a:effectLst/>
                    <a:uLnTx/>
                    <a:uFillTx/>
                    <a:latin typeface="Lato" panose="020F0502020204030203" pitchFamily="34" charset="0"/>
                    <a:ea typeface="Lato" panose="020F0502020204030203" pitchFamily="34" charset="0"/>
                    <a:cs typeface="Lato" panose="020F0502020204030203" pitchFamily="34" charset="0"/>
                  </a:rPr>
                  <a:t>Search</a:t>
                </a:r>
              </a:p>
            </p:txBody>
          </p:sp>
        </p:grpSp>
        <p:pic>
          <p:nvPicPr>
            <p:cNvPr id="37" name="Graphic 36">
              <a:extLst>
                <a:ext uri="{FF2B5EF4-FFF2-40B4-BE49-F238E27FC236}">
                  <a16:creationId xmlns:a16="http://schemas.microsoft.com/office/drawing/2014/main" id="{6A19558C-4E53-45EF-83B5-BC088AC09DE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994676" y="1704296"/>
              <a:ext cx="531322" cy="531322"/>
            </a:xfrm>
            <a:prstGeom prst="rect">
              <a:avLst/>
            </a:prstGeom>
          </p:spPr>
        </p:pic>
      </p:grpSp>
      <p:grpSp>
        <p:nvGrpSpPr>
          <p:cNvPr id="40" name="Group 39">
            <a:extLst>
              <a:ext uri="{FF2B5EF4-FFF2-40B4-BE49-F238E27FC236}">
                <a16:creationId xmlns:a16="http://schemas.microsoft.com/office/drawing/2014/main" id="{9D9F0BB3-C82B-4D55-8BDC-F39C3EF8DA6F}"/>
              </a:ext>
            </a:extLst>
          </p:cNvPr>
          <p:cNvGrpSpPr/>
          <p:nvPr/>
        </p:nvGrpSpPr>
        <p:grpSpPr>
          <a:xfrm>
            <a:off x="1879512" y="1462121"/>
            <a:ext cx="2418361" cy="1262006"/>
            <a:chOff x="342182" y="1124744"/>
            <a:chExt cx="2418361" cy="1262006"/>
          </a:xfrm>
        </p:grpSpPr>
        <p:grpSp>
          <p:nvGrpSpPr>
            <p:cNvPr id="41" name="Group 40">
              <a:extLst>
                <a:ext uri="{FF2B5EF4-FFF2-40B4-BE49-F238E27FC236}">
                  <a16:creationId xmlns:a16="http://schemas.microsoft.com/office/drawing/2014/main" id="{5CB8B388-0464-48E3-8BDF-2447619F8A16}"/>
                </a:ext>
              </a:extLst>
            </p:cNvPr>
            <p:cNvGrpSpPr/>
            <p:nvPr/>
          </p:nvGrpSpPr>
          <p:grpSpPr>
            <a:xfrm>
              <a:off x="342182" y="1124744"/>
              <a:ext cx="2418361" cy="1262006"/>
              <a:chOff x="3587716" y="1854006"/>
              <a:chExt cx="2418361" cy="1262006"/>
            </a:xfrm>
          </p:grpSpPr>
          <p:sp>
            <p:nvSpPr>
              <p:cNvPr id="43" name="Rectangle 42">
                <a:extLst>
                  <a:ext uri="{FF2B5EF4-FFF2-40B4-BE49-F238E27FC236}">
                    <a16:creationId xmlns:a16="http://schemas.microsoft.com/office/drawing/2014/main" id="{A7190E4A-DD59-4537-8D49-878C2C59C00D}"/>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44" name="TextBox 43">
                <a:extLst>
                  <a:ext uri="{FF2B5EF4-FFF2-40B4-BE49-F238E27FC236}">
                    <a16:creationId xmlns:a16="http://schemas.microsoft.com/office/drawing/2014/main" id="{7FAD8E10-2810-4115-8C95-CD4AFF4E1F35}"/>
                  </a:ext>
                </a:extLst>
              </p:cNvPr>
              <p:cNvSpPr txBox="1"/>
              <p:nvPr/>
            </p:nvSpPr>
            <p:spPr>
              <a:xfrm>
                <a:off x="3587716" y="1897052"/>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Register</a:t>
                </a:r>
                <a:endParaRPr kumimoji="0" lang="en-US" sz="2800" b="0" i="0" u="none" strike="noStrike" kern="1200" cap="none" spc="0" normalizeH="0" baseline="0" noProof="0" dirty="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grpSp>
        <p:pic>
          <p:nvPicPr>
            <p:cNvPr id="42" name="Graphic 41">
              <a:extLst>
                <a:ext uri="{FF2B5EF4-FFF2-40B4-BE49-F238E27FC236}">
                  <a16:creationId xmlns:a16="http://schemas.microsoft.com/office/drawing/2014/main" id="{5A6B8431-C70C-4692-85EF-02B836B0322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8374" y="1755644"/>
              <a:ext cx="507322" cy="507322"/>
            </a:xfrm>
            <a:prstGeom prst="rect">
              <a:avLst/>
            </a:prstGeom>
          </p:spPr>
        </p:pic>
      </p:grpSp>
      <p:grpSp>
        <p:nvGrpSpPr>
          <p:cNvPr id="45" name="Group 44">
            <a:extLst>
              <a:ext uri="{FF2B5EF4-FFF2-40B4-BE49-F238E27FC236}">
                <a16:creationId xmlns:a16="http://schemas.microsoft.com/office/drawing/2014/main" id="{79FE99EC-4B62-46BF-9BF2-13578C055E6F}"/>
              </a:ext>
            </a:extLst>
          </p:cNvPr>
          <p:cNvGrpSpPr/>
          <p:nvPr/>
        </p:nvGrpSpPr>
        <p:grpSpPr>
          <a:xfrm>
            <a:off x="7609403" y="1462018"/>
            <a:ext cx="2401012" cy="1262006"/>
            <a:chOff x="5753904" y="1110422"/>
            <a:chExt cx="2401012" cy="1262006"/>
          </a:xfrm>
        </p:grpSpPr>
        <p:grpSp>
          <p:nvGrpSpPr>
            <p:cNvPr id="46" name="Group 45">
              <a:extLst>
                <a:ext uri="{FF2B5EF4-FFF2-40B4-BE49-F238E27FC236}">
                  <a16:creationId xmlns:a16="http://schemas.microsoft.com/office/drawing/2014/main" id="{94553EB3-0073-4E28-AF22-532DEAF807C0}"/>
                </a:ext>
              </a:extLst>
            </p:cNvPr>
            <p:cNvGrpSpPr/>
            <p:nvPr/>
          </p:nvGrpSpPr>
          <p:grpSpPr>
            <a:xfrm>
              <a:off x="5753904" y="1110422"/>
              <a:ext cx="2401012" cy="1262006"/>
              <a:chOff x="3605065" y="1854006"/>
              <a:chExt cx="2401012" cy="1262006"/>
            </a:xfrm>
          </p:grpSpPr>
          <p:sp>
            <p:nvSpPr>
              <p:cNvPr id="48" name="Rectangle 47">
                <a:extLst>
                  <a:ext uri="{FF2B5EF4-FFF2-40B4-BE49-F238E27FC236}">
                    <a16:creationId xmlns:a16="http://schemas.microsoft.com/office/drawing/2014/main" id="{E4CF0FF0-BE3C-4558-8929-BB1CBFF11DA9}"/>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49" name="TextBox 48">
                <a:extLst>
                  <a:ext uri="{FF2B5EF4-FFF2-40B4-BE49-F238E27FC236}">
                    <a16:creationId xmlns:a16="http://schemas.microsoft.com/office/drawing/2014/main" id="{C6039EBF-BC95-42C9-BA53-F854CED6D496}"/>
                  </a:ext>
                </a:extLst>
              </p:cNvPr>
              <p:cNvSpPr txBox="1"/>
              <p:nvPr/>
            </p:nvSpPr>
            <p:spPr>
              <a:xfrm>
                <a:off x="3605065" y="1876245"/>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Apply</a:t>
                </a:r>
                <a:endParaRPr kumimoji="0" lang="en-US" sz="2800" b="0" i="0" u="none" strike="noStrike" kern="1200" cap="none" spc="0" normalizeH="0" baseline="0" noProof="0" dirty="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grpSp>
        <p:pic>
          <p:nvPicPr>
            <p:cNvPr id="47" name="Graphic 46">
              <a:extLst>
                <a:ext uri="{FF2B5EF4-FFF2-40B4-BE49-F238E27FC236}">
                  <a16:creationId xmlns:a16="http://schemas.microsoft.com/office/drawing/2014/main" id="{D681E83B-29E3-4FD8-B554-2E25BEC142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83878" y="1692441"/>
              <a:ext cx="570525" cy="570525"/>
            </a:xfrm>
            <a:prstGeom prst="rect">
              <a:avLst/>
            </a:prstGeom>
          </p:spPr>
        </p:pic>
      </p:grpSp>
      <p:grpSp>
        <p:nvGrpSpPr>
          <p:cNvPr id="50" name="Group 49">
            <a:extLst>
              <a:ext uri="{FF2B5EF4-FFF2-40B4-BE49-F238E27FC236}">
                <a16:creationId xmlns:a16="http://schemas.microsoft.com/office/drawing/2014/main" id="{F8254780-C660-4D89-9C64-CE944876A989}"/>
              </a:ext>
            </a:extLst>
          </p:cNvPr>
          <p:cNvGrpSpPr/>
          <p:nvPr/>
        </p:nvGrpSpPr>
        <p:grpSpPr>
          <a:xfrm>
            <a:off x="1911098" y="3153154"/>
            <a:ext cx="2401011" cy="1262006"/>
            <a:chOff x="387097" y="3153154"/>
            <a:chExt cx="2401011" cy="1262006"/>
          </a:xfrm>
        </p:grpSpPr>
        <p:grpSp>
          <p:nvGrpSpPr>
            <p:cNvPr id="51" name="Group 50">
              <a:extLst>
                <a:ext uri="{FF2B5EF4-FFF2-40B4-BE49-F238E27FC236}">
                  <a16:creationId xmlns:a16="http://schemas.microsoft.com/office/drawing/2014/main" id="{C6637BFE-F42E-4C72-9656-C47648D9F63B}"/>
                </a:ext>
              </a:extLst>
            </p:cNvPr>
            <p:cNvGrpSpPr/>
            <p:nvPr/>
          </p:nvGrpSpPr>
          <p:grpSpPr>
            <a:xfrm>
              <a:off x="387097" y="3153154"/>
              <a:ext cx="2401011" cy="1262006"/>
              <a:chOff x="3605066" y="1854006"/>
              <a:chExt cx="2401011" cy="1262006"/>
            </a:xfrm>
          </p:grpSpPr>
          <p:sp>
            <p:nvSpPr>
              <p:cNvPr id="53" name="Rectangle 52">
                <a:extLst>
                  <a:ext uri="{FF2B5EF4-FFF2-40B4-BE49-F238E27FC236}">
                    <a16:creationId xmlns:a16="http://schemas.microsoft.com/office/drawing/2014/main" id="{EFAD64B4-AB86-409F-84C5-3A8684E6A307}"/>
                  </a:ext>
                </a:extLst>
              </p:cNvPr>
              <p:cNvSpPr/>
              <p:nvPr/>
            </p:nvSpPr>
            <p:spPr>
              <a:xfrm>
                <a:off x="3605066" y="1854006"/>
                <a:ext cx="2401011" cy="1262006"/>
              </a:xfrm>
              <a:prstGeom prst="rect">
                <a:avLst/>
              </a:prstGeom>
              <a:noFill/>
              <a:ln>
                <a:solidFill>
                  <a:srgbClr val="B14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54" name="TextBox 53">
                <a:extLst>
                  <a:ext uri="{FF2B5EF4-FFF2-40B4-BE49-F238E27FC236}">
                    <a16:creationId xmlns:a16="http://schemas.microsoft.com/office/drawing/2014/main" id="{4F07EADB-780F-4787-9379-CDB61248C1E8}"/>
                  </a:ext>
                </a:extLst>
              </p:cNvPr>
              <p:cNvSpPr txBox="1"/>
              <p:nvPr/>
            </p:nvSpPr>
            <p:spPr>
              <a:xfrm>
                <a:off x="3605066" y="1889515"/>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B143D9"/>
                    </a:solidFill>
                    <a:effectLst/>
                    <a:uLnTx/>
                    <a:uFillTx/>
                    <a:latin typeface="Lato" panose="020F0502020204030203" pitchFamily="34" charset="0"/>
                    <a:ea typeface="Lato" panose="020F0502020204030203" pitchFamily="34" charset="0"/>
                    <a:cs typeface="Lato" panose="020F0502020204030203" pitchFamily="34" charset="0"/>
                  </a:rPr>
                  <a:t>Shortlisted</a:t>
                </a:r>
              </a:p>
            </p:txBody>
          </p:sp>
        </p:grpSp>
        <p:pic>
          <p:nvPicPr>
            <p:cNvPr id="52" name="Graphic 51">
              <a:extLst>
                <a:ext uri="{FF2B5EF4-FFF2-40B4-BE49-F238E27FC236}">
                  <a16:creationId xmlns:a16="http://schemas.microsoft.com/office/drawing/2014/main" id="{F447D972-BE6F-46F2-B3AB-234D36B224F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01661" y="3668457"/>
              <a:ext cx="669223" cy="669223"/>
            </a:xfrm>
            <a:prstGeom prst="rect">
              <a:avLst/>
            </a:prstGeom>
          </p:spPr>
        </p:pic>
      </p:grpSp>
      <p:grpSp>
        <p:nvGrpSpPr>
          <p:cNvPr id="55" name="Group 54">
            <a:extLst>
              <a:ext uri="{FF2B5EF4-FFF2-40B4-BE49-F238E27FC236}">
                <a16:creationId xmlns:a16="http://schemas.microsoft.com/office/drawing/2014/main" id="{38C56560-4C1F-4F19-9272-5DB7349E253F}"/>
              </a:ext>
            </a:extLst>
          </p:cNvPr>
          <p:cNvGrpSpPr/>
          <p:nvPr/>
        </p:nvGrpSpPr>
        <p:grpSpPr>
          <a:xfrm>
            <a:off x="4738197" y="3130937"/>
            <a:ext cx="2430881" cy="1273073"/>
            <a:chOff x="3214196" y="3130936"/>
            <a:chExt cx="2430881" cy="1273073"/>
          </a:xfrm>
        </p:grpSpPr>
        <p:grpSp>
          <p:nvGrpSpPr>
            <p:cNvPr id="56" name="Group 55">
              <a:extLst>
                <a:ext uri="{FF2B5EF4-FFF2-40B4-BE49-F238E27FC236}">
                  <a16:creationId xmlns:a16="http://schemas.microsoft.com/office/drawing/2014/main" id="{46D47BBD-F9E6-4255-B2E9-0553C8EEC577}"/>
                </a:ext>
              </a:extLst>
            </p:cNvPr>
            <p:cNvGrpSpPr/>
            <p:nvPr/>
          </p:nvGrpSpPr>
          <p:grpSpPr>
            <a:xfrm>
              <a:off x="3214196" y="3130936"/>
              <a:ext cx="2430881" cy="1273073"/>
              <a:chOff x="3605066" y="1842939"/>
              <a:chExt cx="2430881" cy="1273073"/>
            </a:xfrm>
          </p:grpSpPr>
          <p:sp>
            <p:nvSpPr>
              <p:cNvPr id="58" name="Rectangle 57">
                <a:extLst>
                  <a:ext uri="{FF2B5EF4-FFF2-40B4-BE49-F238E27FC236}">
                    <a16:creationId xmlns:a16="http://schemas.microsoft.com/office/drawing/2014/main" id="{E9646765-7421-44EA-8E09-1CDB6DC89EED}"/>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59" name="TextBox 58">
                <a:extLst>
                  <a:ext uri="{FF2B5EF4-FFF2-40B4-BE49-F238E27FC236}">
                    <a16:creationId xmlns:a16="http://schemas.microsoft.com/office/drawing/2014/main" id="{08D66ABB-419F-4D1D-8DF3-C4795099262F}"/>
                  </a:ext>
                </a:extLst>
              </p:cNvPr>
              <p:cNvSpPr txBox="1"/>
              <p:nvPr/>
            </p:nvSpPr>
            <p:spPr>
              <a:xfrm>
                <a:off x="3634936" y="1842939"/>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Assessments</a:t>
                </a:r>
                <a:endParaRPr kumimoji="0" lang="en-US" sz="2800" b="0" i="0" u="none" strike="noStrike" kern="1200" cap="none" spc="0" normalizeH="0" baseline="0" noProof="0" dirty="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grpSp>
        <p:pic>
          <p:nvPicPr>
            <p:cNvPr id="57" name="Graphic 56">
              <a:extLst>
                <a:ext uri="{FF2B5EF4-FFF2-40B4-BE49-F238E27FC236}">
                  <a16:creationId xmlns:a16="http://schemas.microsoft.com/office/drawing/2014/main" id="{55CE76F1-7510-4B89-8873-55AD9F0F311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970998" y="3734566"/>
              <a:ext cx="633810" cy="633810"/>
            </a:xfrm>
            <a:prstGeom prst="rect">
              <a:avLst/>
            </a:prstGeom>
          </p:spPr>
        </p:pic>
      </p:grpSp>
      <p:grpSp>
        <p:nvGrpSpPr>
          <p:cNvPr id="60" name="Group 59">
            <a:extLst>
              <a:ext uri="{FF2B5EF4-FFF2-40B4-BE49-F238E27FC236}">
                <a16:creationId xmlns:a16="http://schemas.microsoft.com/office/drawing/2014/main" id="{3A0D7E57-73C0-45FB-A0FC-9C4BD75AFBB1}"/>
              </a:ext>
            </a:extLst>
          </p:cNvPr>
          <p:cNvGrpSpPr/>
          <p:nvPr/>
        </p:nvGrpSpPr>
        <p:grpSpPr>
          <a:xfrm>
            <a:off x="7595431" y="3092584"/>
            <a:ext cx="2430881" cy="1307335"/>
            <a:chOff x="6071430" y="3092583"/>
            <a:chExt cx="2430881" cy="1307335"/>
          </a:xfrm>
        </p:grpSpPr>
        <p:grpSp>
          <p:nvGrpSpPr>
            <p:cNvPr id="61" name="Group 60">
              <a:extLst>
                <a:ext uri="{FF2B5EF4-FFF2-40B4-BE49-F238E27FC236}">
                  <a16:creationId xmlns:a16="http://schemas.microsoft.com/office/drawing/2014/main" id="{A0ADEBB7-7F2E-4E31-A41D-3E11EBA47BE0}"/>
                </a:ext>
              </a:extLst>
            </p:cNvPr>
            <p:cNvGrpSpPr/>
            <p:nvPr/>
          </p:nvGrpSpPr>
          <p:grpSpPr>
            <a:xfrm>
              <a:off x="6071430" y="3092583"/>
              <a:ext cx="2430881" cy="1307335"/>
              <a:chOff x="3605066" y="1808677"/>
              <a:chExt cx="2430881" cy="1307335"/>
            </a:xfrm>
          </p:grpSpPr>
          <p:sp>
            <p:nvSpPr>
              <p:cNvPr id="63" name="Rectangle 62">
                <a:extLst>
                  <a:ext uri="{FF2B5EF4-FFF2-40B4-BE49-F238E27FC236}">
                    <a16:creationId xmlns:a16="http://schemas.microsoft.com/office/drawing/2014/main" id="{386ECC36-F764-4182-804B-6A265C0F121A}"/>
                  </a:ext>
                </a:extLst>
              </p:cNvPr>
              <p:cNvSpPr/>
              <p:nvPr/>
            </p:nvSpPr>
            <p:spPr>
              <a:xfrm>
                <a:off x="3605066" y="1854006"/>
                <a:ext cx="2401011" cy="1262006"/>
              </a:xfrm>
              <a:prstGeom prst="rect">
                <a:avLst/>
              </a:prstGeom>
              <a:noFill/>
              <a:ln>
                <a:solidFill>
                  <a:srgbClr val="B14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4" name="TextBox 63">
                <a:extLst>
                  <a:ext uri="{FF2B5EF4-FFF2-40B4-BE49-F238E27FC236}">
                    <a16:creationId xmlns:a16="http://schemas.microsoft.com/office/drawing/2014/main" id="{BC745EFA-E9CD-45F4-BCBC-FBE4FA51800F}"/>
                  </a:ext>
                </a:extLst>
              </p:cNvPr>
              <p:cNvSpPr txBox="1"/>
              <p:nvPr/>
            </p:nvSpPr>
            <p:spPr>
              <a:xfrm>
                <a:off x="3634936" y="1808677"/>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B143D9"/>
                    </a:solidFill>
                    <a:effectLst/>
                    <a:uLnTx/>
                    <a:uFillTx/>
                    <a:latin typeface="Lato" panose="020F0502020204030203" pitchFamily="34" charset="0"/>
                    <a:ea typeface="Lato" panose="020F0502020204030203" pitchFamily="34" charset="0"/>
                    <a:cs typeface="Lato" panose="020F0502020204030203" pitchFamily="34" charset="0"/>
                  </a:rPr>
                  <a:t>Interview</a:t>
                </a:r>
              </a:p>
            </p:txBody>
          </p:sp>
        </p:grpSp>
        <p:pic>
          <p:nvPicPr>
            <p:cNvPr id="62" name="Graphic 61">
              <a:extLst>
                <a:ext uri="{FF2B5EF4-FFF2-40B4-BE49-F238E27FC236}">
                  <a16:creationId xmlns:a16="http://schemas.microsoft.com/office/drawing/2014/main" id="{C84BED5E-C0FF-4A0A-96ED-A5D5B3C6727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952422" y="3589986"/>
              <a:ext cx="696434" cy="696434"/>
            </a:xfrm>
            <a:prstGeom prst="rect">
              <a:avLst/>
            </a:prstGeom>
          </p:spPr>
        </p:pic>
      </p:grpSp>
      <p:grpSp>
        <p:nvGrpSpPr>
          <p:cNvPr id="65" name="Group 64">
            <a:extLst>
              <a:ext uri="{FF2B5EF4-FFF2-40B4-BE49-F238E27FC236}">
                <a16:creationId xmlns:a16="http://schemas.microsoft.com/office/drawing/2014/main" id="{96A8B3EF-4DDB-42E6-9E0B-6162CC51D64E}"/>
              </a:ext>
            </a:extLst>
          </p:cNvPr>
          <p:cNvGrpSpPr/>
          <p:nvPr/>
        </p:nvGrpSpPr>
        <p:grpSpPr>
          <a:xfrm>
            <a:off x="3437714" y="4764876"/>
            <a:ext cx="2418360" cy="1262006"/>
            <a:chOff x="350856" y="4172987"/>
            <a:chExt cx="2418360" cy="1262006"/>
          </a:xfrm>
        </p:grpSpPr>
        <p:grpSp>
          <p:nvGrpSpPr>
            <p:cNvPr id="66" name="Group 65">
              <a:extLst>
                <a:ext uri="{FF2B5EF4-FFF2-40B4-BE49-F238E27FC236}">
                  <a16:creationId xmlns:a16="http://schemas.microsoft.com/office/drawing/2014/main" id="{AD82B75D-1084-4F1B-935E-E70C506E2AC3}"/>
                </a:ext>
              </a:extLst>
            </p:cNvPr>
            <p:cNvGrpSpPr/>
            <p:nvPr/>
          </p:nvGrpSpPr>
          <p:grpSpPr>
            <a:xfrm>
              <a:off x="350856" y="4172987"/>
              <a:ext cx="2418360" cy="1262006"/>
              <a:chOff x="3587717" y="1854006"/>
              <a:chExt cx="2418360" cy="1262006"/>
            </a:xfrm>
          </p:grpSpPr>
          <p:sp>
            <p:nvSpPr>
              <p:cNvPr id="68" name="Rectangle 67">
                <a:extLst>
                  <a:ext uri="{FF2B5EF4-FFF2-40B4-BE49-F238E27FC236}">
                    <a16:creationId xmlns:a16="http://schemas.microsoft.com/office/drawing/2014/main" id="{6F444939-28EB-420B-AB93-1623CD75DA94}"/>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9" name="TextBox 68">
                <a:extLst>
                  <a:ext uri="{FF2B5EF4-FFF2-40B4-BE49-F238E27FC236}">
                    <a16:creationId xmlns:a16="http://schemas.microsoft.com/office/drawing/2014/main" id="{A69C80DE-E02E-47F2-A247-ED7F44E501B6}"/>
                  </a:ext>
                </a:extLst>
              </p:cNvPr>
              <p:cNvSpPr txBox="1"/>
              <p:nvPr/>
            </p:nvSpPr>
            <p:spPr>
              <a:xfrm>
                <a:off x="3587717" y="1854006"/>
                <a:ext cx="24010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Job offer</a:t>
                </a:r>
                <a:endParaRPr kumimoji="0" lang="en-US" sz="2800" b="0" i="0" u="none" strike="noStrike" kern="1200" cap="none" spc="0" normalizeH="0" baseline="0" noProof="0" dirty="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grpSp>
        <p:pic>
          <p:nvPicPr>
            <p:cNvPr id="67" name="Graphic 66">
              <a:extLst>
                <a:ext uri="{FF2B5EF4-FFF2-40B4-BE49-F238E27FC236}">
                  <a16:creationId xmlns:a16="http://schemas.microsoft.com/office/drawing/2014/main" id="{C55D2A99-3897-4D53-B2B4-F9408D07A0B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153509" y="4635494"/>
              <a:ext cx="710394" cy="710394"/>
            </a:xfrm>
            <a:prstGeom prst="rect">
              <a:avLst/>
            </a:prstGeom>
          </p:spPr>
        </p:pic>
      </p:grpSp>
      <p:pic>
        <p:nvPicPr>
          <p:cNvPr id="70" name="Graphic 69">
            <a:extLst>
              <a:ext uri="{FF2B5EF4-FFF2-40B4-BE49-F238E27FC236}">
                <a16:creationId xmlns:a16="http://schemas.microsoft.com/office/drawing/2014/main" id="{A38B4374-714D-4D1A-81A7-7058373ADB2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10800000">
            <a:off x="4359313" y="2007477"/>
            <a:ext cx="332378" cy="332378"/>
          </a:xfrm>
          <a:prstGeom prst="rect">
            <a:avLst/>
          </a:prstGeom>
        </p:spPr>
      </p:pic>
      <p:pic>
        <p:nvPicPr>
          <p:cNvPr id="71" name="Graphic 70">
            <a:extLst>
              <a:ext uri="{FF2B5EF4-FFF2-40B4-BE49-F238E27FC236}">
                <a16:creationId xmlns:a16="http://schemas.microsoft.com/office/drawing/2014/main" id="{566557DB-4601-4515-8770-C1EA0C8007D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10800000">
            <a:off x="7240365" y="1980181"/>
            <a:ext cx="332378" cy="332378"/>
          </a:xfrm>
          <a:prstGeom prst="rect">
            <a:avLst/>
          </a:prstGeom>
        </p:spPr>
      </p:pic>
      <p:pic>
        <p:nvPicPr>
          <p:cNvPr id="72" name="Graphic 71">
            <a:extLst>
              <a:ext uri="{FF2B5EF4-FFF2-40B4-BE49-F238E27FC236}">
                <a16:creationId xmlns:a16="http://schemas.microsoft.com/office/drawing/2014/main" id="{CC2E5D39-E505-4B91-8A9F-8FE6ABBF177A}"/>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10800000">
            <a:off x="4379900" y="3617968"/>
            <a:ext cx="332378" cy="332378"/>
          </a:xfrm>
          <a:prstGeom prst="rect">
            <a:avLst/>
          </a:prstGeom>
        </p:spPr>
      </p:pic>
      <p:pic>
        <p:nvPicPr>
          <p:cNvPr id="73" name="Graphic 72">
            <a:extLst>
              <a:ext uri="{FF2B5EF4-FFF2-40B4-BE49-F238E27FC236}">
                <a16:creationId xmlns:a16="http://schemas.microsoft.com/office/drawing/2014/main" id="{C378CFE8-6550-4BB1-AB77-5210D11AC64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10800000">
            <a:off x="7218355" y="3568377"/>
            <a:ext cx="332378" cy="332378"/>
          </a:xfrm>
          <a:prstGeom prst="rect">
            <a:avLst/>
          </a:prstGeom>
        </p:spPr>
      </p:pic>
      <p:pic>
        <p:nvPicPr>
          <p:cNvPr id="74" name="Graphic 73">
            <a:extLst>
              <a:ext uri="{FF2B5EF4-FFF2-40B4-BE49-F238E27FC236}">
                <a16:creationId xmlns:a16="http://schemas.microsoft.com/office/drawing/2014/main" id="{B31FD4F6-9F49-4442-874F-76A5446B274A}"/>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10800000">
            <a:off x="5925774" y="5223661"/>
            <a:ext cx="332378" cy="332378"/>
          </a:xfrm>
          <a:prstGeom prst="rect">
            <a:avLst/>
          </a:prstGeom>
        </p:spPr>
      </p:pic>
    </p:spTree>
    <p:extLst>
      <p:ext uri="{BB962C8B-B14F-4D97-AF65-F5344CB8AC3E}">
        <p14:creationId xmlns:p14="http://schemas.microsoft.com/office/powerpoint/2010/main" val="1675527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left)">
                                      <p:cBhvr>
                                        <p:cTn id="11" dur="500"/>
                                        <p:tgtEl>
                                          <p:spTgt spid="70"/>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wipe(left)">
                                      <p:cBhvr>
                                        <p:cTn id="19" dur="500"/>
                                        <p:tgtEl>
                                          <p:spTgt spid="71"/>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500"/>
                                        <p:tgtEl>
                                          <p:spTgt spid="45"/>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wipe(left)">
                                      <p:cBhvr>
                                        <p:cTn id="31" dur="500"/>
                                        <p:tgtEl>
                                          <p:spTgt spid="72"/>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55"/>
                                        </p:tgtEl>
                                        <p:attrNameLst>
                                          <p:attrName>style.visibility</p:attrName>
                                        </p:attrNameLst>
                                      </p:cBhvr>
                                      <p:to>
                                        <p:strVal val="visible"/>
                                      </p:to>
                                    </p:set>
                                    <p:animEffect transition="in" filter="wipe(left)">
                                      <p:cBhvr>
                                        <p:cTn id="35" dur="500"/>
                                        <p:tgtEl>
                                          <p:spTgt spid="55"/>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ipe(left)">
                                      <p:cBhvr>
                                        <p:cTn id="43" dur="500"/>
                                        <p:tgtEl>
                                          <p:spTgt spid="60"/>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wipe(left)">
                                      <p:cBhvr>
                                        <p:cTn id="47" dur="500"/>
                                        <p:tgtEl>
                                          <p:spTgt spid="65"/>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left)">
                                      <p:cBhvr>
                                        <p:cTn id="51" dur="500"/>
                                        <p:tgtEl>
                                          <p:spTgt spid="74"/>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EB8053F-8AD2-41AE-81F1-E405B21C4A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452" y="573432"/>
            <a:ext cx="10153128" cy="5711135"/>
          </a:xfrm>
          <a:prstGeom prst="rect">
            <a:avLst/>
          </a:prstGeom>
        </p:spPr>
      </p:pic>
      <p:pic>
        <p:nvPicPr>
          <p:cNvPr id="2" name="Online Media 1" title="Amazing Apprenticeships - Using ￢ﾀﾘFind an Apprenticeship￢ﾀﾙ to apply">
            <a:hlinkClick r:id="" action="ppaction://media"/>
            <a:extLst>
              <a:ext uri="{FF2B5EF4-FFF2-40B4-BE49-F238E27FC236}">
                <a16:creationId xmlns:a16="http://schemas.microsoft.com/office/drawing/2014/main" id="{7F47AFFE-1870-46EC-8088-B2EEA4ECDFD3}"/>
              </a:ext>
            </a:extLst>
          </p:cNvPr>
          <p:cNvPicPr>
            <a:picLocks noRot="1" noChangeAspect="1"/>
          </p:cNvPicPr>
          <p:nvPr>
            <a:videoFile r:link="rId1"/>
          </p:nvPr>
        </p:nvPicPr>
        <p:blipFill>
          <a:blip r:embed="rId5"/>
          <a:stretch>
            <a:fillRect/>
          </a:stretch>
        </p:blipFill>
        <p:spPr>
          <a:xfrm>
            <a:off x="2927648" y="1412776"/>
            <a:ext cx="5902374" cy="3320085"/>
          </a:xfrm>
          <a:prstGeom prst="rect">
            <a:avLst/>
          </a:prstGeom>
        </p:spPr>
      </p:pic>
      <p:sp>
        <p:nvSpPr>
          <p:cNvPr id="3" name="Title 2">
            <a:extLst>
              <a:ext uri="{FF2B5EF4-FFF2-40B4-BE49-F238E27FC236}">
                <a16:creationId xmlns:a16="http://schemas.microsoft.com/office/drawing/2014/main" id="{2680B882-17A9-4ADC-9386-2A9D310779C5}"/>
              </a:ext>
            </a:extLst>
          </p:cNvPr>
          <p:cNvSpPr>
            <a:spLocks noGrp="1"/>
          </p:cNvSpPr>
          <p:nvPr>
            <p:ph type="title"/>
          </p:nvPr>
        </p:nvSpPr>
        <p:spPr/>
        <p:txBody>
          <a:bodyPr/>
          <a:lstStyle/>
          <a:p>
            <a:r>
              <a:rPr lang="en-GB" dirty="0"/>
              <a:t>Find an apprenticeship</a:t>
            </a:r>
          </a:p>
        </p:txBody>
      </p:sp>
      <p:sp>
        <p:nvSpPr>
          <p:cNvPr id="6" name="Rectangle 5">
            <a:extLst>
              <a:ext uri="{FF2B5EF4-FFF2-40B4-BE49-F238E27FC236}">
                <a16:creationId xmlns:a16="http://schemas.microsoft.com/office/drawing/2014/main" id="{C1522CD2-0A66-4E7E-B7B1-8A7DD8CCE883}"/>
              </a:ext>
            </a:extLst>
          </p:cNvPr>
          <p:cNvSpPr/>
          <p:nvPr/>
        </p:nvSpPr>
        <p:spPr>
          <a:xfrm>
            <a:off x="2927648" y="4653136"/>
            <a:ext cx="5976664" cy="57606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4" name="Rectangle 3"/>
          <p:cNvSpPr/>
          <p:nvPr/>
        </p:nvSpPr>
        <p:spPr>
          <a:xfrm>
            <a:off x="1209149" y="6348070"/>
            <a:ext cx="4886851" cy="369332"/>
          </a:xfrm>
          <a:prstGeom prst="rect">
            <a:avLst/>
          </a:prstGeom>
        </p:spPr>
        <p:txBody>
          <a:bodyPr wrap="none">
            <a:spAutoFit/>
          </a:bodyPr>
          <a:lstStyle/>
          <a:p>
            <a:r>
              <a:rPr lang="en-GB" dirty="0"/>
              <a:t>https://www.findapprenticeship.service.gov.uk/</a:t>
            </a:r>
          </a:p>
        </p:txBody>
      </p:sp>
      <p:sp>
        <p:nvSpPr>
          <p:cNvPr id="7" name="Rectangle 6"/>
          <p:cNvSpPr/>
          <p:nvPr/>
        </p:nvSpPr>
        <p:spPr>
          <a:xfrm>
            <a:off x="9348788" y="2551836"/>
            <a:ext cx="2552700" cy="1200329"/>
          </a:xfrm>
          <a:prstGeom prst="rect">
            <a:avLst/>
          </a:prstGeom>
        </p:spPr>
        <p:txBody>
          <a:bodyPr wrap="square">
            <a:spAutoFit/>
          </a:bodyPr>
          <a:lstStyle/>
          <a:p>
            <a:pPr algn="ctr"/>
            <a:r>
              <a:rPr lang="en-GB" b="1" dirty="0">
                <a:solidFill>
                  <a:srgbClr val="0B0C0C"/>
                </a:solidFill>
                <a:latin typeface="nobel"/>
              </a:rPr>
              <a:t>Get free help and support</a:t>
            </a:r>
          </a:p>
          <a:p>
            <a:pPr algn="ctr"/>
            <a:endParaRPr lang="en-GB" b="1" dirty="0">
              <a:solidFill>
                <a:srgbClr val="0B0C0C"/>
              </a:solidFill>
              <a:latin typeface="nobel"/>
            </a:endParaRPr>
          </a:p>
          <a:p>
            <a:pPr algn="ctr"/>
            <a:r>
              <a:rPr lang="en-GB" dirty="0">
                <a:solidFill>
                  <a:schemeClr val="accent5"/>
                </a:solidFill>
                <a:latin typeface="nobel"/>
              </a:rPr>
              <a:t>Call 0800 0150 400</a:t>
            </a:r>
            <a:endParaRPr lang="en-GB" b="0" i="0" dirty="0">
              <a:solidFill>
                <a:schemeClr val="accent5"/>
              </a:solidFill>
              <a:effectLst/>
              <a:latin typeface="nobel"/>
            </a:endParaRPr>
          </a:p>
        </p:txBody>
      </p:sp>
    </p:spTree>
    <p:extLst>
      <p:ext uri="{BB962C8B-B14F-4D97-AF65-F5344CB8AC3E}">
        <p14:creationId xmlns:p14="http://schemas.microsoft.com/office/powerpoint/2010/main" val="15183240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important websites</a:t>
            </a:r>
          </a:p>
        </p:txBody>
      </p:sp>
      <p:sp>
        <p:nvSpPr>
          <p:cNvPr id="3" name="Content Placeholder 2"/>
          <p:cNvSpPr>
            <a:spLocks noGrp="1"/>
          </p:cNvSpPr>
          <p:nvPr>
            <p:ph idx="1"/>
          </p:nvPr>
        </p:nvSpPr>
        <p:spPr>
          <a:xfrm>
            <a:off x="1109662" y="1568450"/>
            <a:ext cx="10515600" cy="4351338"/>
          </a:xfrm>
        </p:spPr>
        <p:txBody>
          <a:bodyPr>
            <a:normAutofit lnSpcReduction="10000"/>
          </a:bodyPr>
          <a:lstStyle/>
          <a:p>
            <a:r>
              <a:rPr lang="en-GB" dirty="0"/>
              <a:t>Abingdon and Witney College</a:t>
            </a:r>
          </a:p>
          <a:p>
            <a:endParaRPr lang="en-GB" dirty="0"/>
          </a:p>
          <a:p>
            <a:r>
              <a:rPr lang="en-GB" dirty="0"/>
              <a:t>City of Oxford College</a:t>
            </a:r>
          </a:p>
          <a:p>
            <a:endParaRPr lang="en-GB" dirty="0"/>
          </a:p>
          <a:p>
            <a:r>
              <a:rPr lang="en-GB" dirty="0"/>
              <a:t>HIT Training</a:t>
            </a:r>
          </a:p>
          <a:p>
            <a:endParaRPr lang="en-GB" dirty="0"/>
          </a:p>
          <a:p>
            <a:r>
              <a:rPr lang="en-GB" dirty="0"/>
              <a:t>Banbury and Bicester College</a:t>
            </a:r>
          </a:p>
          <a:p>
            <a:endParaRPr lang="en-GB" dirty="0"/>
          </a:p>
          <a:p>
            <a:r>
              <a:rPr lang="en-GB" dirty="0"/>
              <a:t>Oxfordshire Apprenticeships</a:t>
            </a:r>
          </a:p>
        </p:txBody>
      </p:sp>
    </p:spTree>
    <p:extLst>
      <p:ext uri="{BB962C8B-B14F-4D97-AF65-F5344CB8AC3E}">
        <p14:creationId xmlns:p14="http://schemas.microsoft.com/office/powerpoint/2010/main" val="955168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43B08-5AAB-461D-BD2D-95A2ABFCAB81}"/>
              </a:ext>
            </a:extLst>
          </p:cNvPr>
          <p:cNvSpPr>
            <a:spLocks noGrp="1"/>
          </p:cNvSpPr>
          <p:nvPr>
            <p:ph type="title"/>
          </p:nvPr>
        </p:nvSpPr>
        <p:spPr/>
        <p:txBody>
          <a:bodyPr/>
          <a:lstStyle/>
          <a:p>
            <a:r>
              <a:rPr lang="en-GB" dirty="0"/>
              <a:t>Where else to look</a:t>
            </a:r>
          </a:p>
        </p:txBody>
      </p:sp>
      <p:pic>
        <p:nvPicPr>
          <p:cNvPr id="5" name="Picture 4" descr="Graphical user interface, application&#10;&#10;Description automatically generated">
            <a:extLst>
              <a:ext uri="{FF2B5EF4-FFF2-40B4-BE49-F238E27FC236}">
                <a16:creationId xmlns:a16="http://schemas.microsoft.com/office/drawing/2014/main" id="{50A24F6C-F903-4F7F-8322-76D367DB17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9536" y="1196752"/>
            <a:ext cx="8960995" cy="5040560"/>
          </a:xfrm>
          <a:prstGeom prst="rect">
            <a:avLst/>
          </a:prstGeom>
        </p:spPr>
      </p:pic>
    </p:spTree>
    <p:extLst>
      <p:ext uri="{BB962C8B-B14F-4D97-AF65-F5344CB8AC3E}">
        <p14:creationId xmlns:p14="http://schemas.microsoft.com/office/powerpoint/2010/main" val="135677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16819" b="48376"/>
          <a:stretch/>
        </p:blipFill>
        <p:spPr>
          <a:xfrm>
            <a:off x="5647978" y="-7576"/>
            <a:ext cx="6544022" cy="1688488"/>
          </a:xfr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10283" b="57038"/>
          <a:stretch/>
        </p:blipFill>
        <p:spPr>
          <a:xfrm>
            <a:off x="5647978" y="1547334"/>
            <a:ext cx="6544022" cy="1594666"/>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22528" b="47113"/>
          <a:stretch/>
        </p:blipFill>
        <p:spPr>
          <a:xfrm>
            <a:off x="5647978" y="3044268"/>
            <a:ext cx="6544022" cy="1604132"/>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704" t="29391" r="-704" b="41143"/>
          <a:stretch/>
        </p:blipFill>
        <p:spPr>
          <a:xfrm>
            <a:off x="5647978" y="4626735"/>
            <a:ext cx="6604000" cy="1385021"/>
          </a:xfrm>
          <a:prstGeom prst="rect">
            <a:avLst/>
          </a:prstGeom>
        </p:spPr>
      </p:pic>
      <p:sp>
        <p:nvSpPr>
          <p:cNvPr id="11" name="Rounded Rectangle 10"/>
          <p:cNvSpPr/>
          <p:nvPr/>
        </p:nvSpPr>
        <p:spPr>
          <a:xfrm>
            <a:off x="254000" y="177800"/>
            <a:ext cx="4978400" cy="1168400"/>
          </a:xfrm>
          <a:prstGeom prst="roundRect">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2" name="TextBox 11"/>
          <p:cNvSpPr txBox="1"/>
          <p:nvPr/>
        </p:nvSpPr>
        <p:spPr>
          <a:xfrm>
            <a:off x="488950" y="385642"/>
            <a:ext cx="4508500" cy="707886"/>
          </a:xfrm>
          <a:prstGeom prst="rect">
            <a:avLst/>
          </a:prstGeom>
          <a:noFill/>
        </p:spPr>
        <p:txBody>
          <a:bodyPr wrap="square" rtlCol="0">
            <a:spAutoFit/>
          </a:bodyPr>
          <a:lstStyle/>
          <a:p>
            <a:r>
              <a:rPr lang="en-US" sz="4000" dirty="0">
                <a:solidFill>
                  <a:schemeClr val="bg1"/>
                </a:solidFill>
                <a:latin typeface="Century Gothic" panose="020B0502020202020204" pitchFamily="34" charset="0"/>
              </a:rPr>
              <a:t>HOW TO APPLY?</a:t>
            </a:r>
            <a:endParaRPr lang="en-GB" sz="4000" dirty="0">
              <a:solidFill>
                <a:schemeClr val="bg1"/>
              </a:solidFill>
              <a:latin typeface="Century Gothic" panose="020B0502020202020204" pitchFamily="34" charset="0"/>
            </a:endParaRPr>
          </a:p>
        </p:txBody>
      </p:sp>
      <p:sp>
        <p:nvSpPr>
          <p:cNvPr id="13" name="Rounded Rectangle 12"/>
          <p:cNvSpPr/>
          <p:nvPr/>
        </p:nvSpPr>
        <p:spPr>
          <a:xfrm>
            <a:off x="254000" y="1439226"/>
            <a:ext cx="4978400" cy="837162"/>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4" name="Rounded Rectangle 13"/>
          <p:cNvSpPr/>
          <p:nvPr/>
        </p:nvSpPr>
        <p:spPr>
          <a:xfrm>
            <a:off x="254000" y="2394130"/>
            <a:ext cx="4978400" cy="996256"/>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5" name="Rounded Rectangle 14"/>
          <p:cNvSpPr/>
          <p:nvPr/>
        </p:nvSpPr>
        <p:spPr>
          <a:xfrm>
            <a:off x="254000" y="3529036"/>
            <a:ext cx="4978400" cy="934850"/>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6" name="TextBox 15"/>
          <p:cNvSpPr txBox="1"/>
          <p:nvPr/>
        </p:nvSpPr>
        <p:spPr>
          <a:xfrm>
            <a:off x="420910" y="1536036"/>
            <a:ext cx="4826000" cy="830997"/>
          </a:xfrm>
          <a:prstGeom prst="rect">
            <a:avLst/>
          </a:prstGeom>
          <a:noFill/>
        </p:spPr>
        <p:txBody>
          <a:bodyPr wrap="square" rtlCol="0">
            <a:spAutoFit/>
          </a:bodyPr>
          <a:lstStyle/>
          <a:p>
            <a:r>
              <a:rPr lang="en-US" sz="1600" b="1" dirty="0">
                <a:latin typeface="Century Gothic" panose="020B0502020202020204" pitchFamily="34" charset="0"/>
              </a:rPr>
              <a:t>Step 1 </a:t>
            </a:r>
            <a:r>
              <a:rPr lang="en-US" sz="1600" dirty="0">
                <a:latin typeface="Century Gothic" panose="020B0502020202020204" pitchFamily="34" charset="0"/>
              </a:rPr>
              <a:t>– Click ‘Apply Now’ on the company website and fill out an application form</a:t>
            </a:r>
            <a:endParaRPr lang="en-GB" sz="1600" dirty="0">
              <a:latin typeface="Century Gothic" panose="020B0502020202020204" pitchFamily="34" charset="0"/>
            </a:endParaRPr>
          </a:p>
          <a:p>
            <a:endParaRPr lang="en-GB" sz="1600" dirty="0">
              <a:latin typeface="Century Gothic" panose="020B0502020202020204" pitchFamily="34" charset="0"/>
            </a:endParaRPr>
          </a:p>
        </p:txBody>
      </p:sp>
      <p:sp>
        <p:nvSpPr>
          <p:cNvPr id="17" name="TextBox 16"/>
          <p:cNvSpPr txBox="1"/>
          <p:nvPr/>
        </p:nvSpPr>
        <p:spPr>
          <a:xfrm>
            <a:off x="330200" y="2489296"/>
            <a:ext cx="4826000" cy="830997"/>
          </a:xfrm>
          <a:prstGeom prst="rect">
            <a:avLst/>
          </a:prstGeom>
          <a:noFill/>
        </p:spPr>
        <p:txBody>
          <a:bodyPr wrap="square" rtlCol="0">
            <a:spAutoFit/>
          </a:bodyPr>
          <a:lstStyle/>
          <a:p>
            <a:r>
              <a:rPr lang="en-US" sz="1600" b="1" dirty="0">
                <a:latin typeface="Century Gothic" panose="020B0502020202020204" pitchFamily="34" charset="0"/>
              </a:rPr>
              <a:t>Step 2 </a:t>
            </a:r>
            <a:r>
              <a:rPr lang="en-US" sz="1600" dirty="0">
                <a:latin typeface="Century Gothic" panose="020B0502020202020204" pitchFamily="34" charset="0"/>
              </a:rPr>
              <a:t>– You will probably have to fill out online questionnaires or assessments to determine your suitability for the role</a:t>
            </a:r>
            <a:endParaRPr lang="en-GB" sz="1600" dirty="0">
              <a:latin typeface="Century Gothic" panose="020B0502020202020204" pitchFamily="34" charset="0"/>
            </a:endParaRPr>
          </a:p>
        </p:txBody>
      </p:sp>
      <p:sp>
        <p:nvSpPr>
          <p:cNvPr id="18" name="TextBox 17"/>
          <p:cNvSpPr txBox="1"/>
          <p:nvPr/>
        </p:nvSpPr>
        <p:spPr>
          <a:xfrm>
            <a:off x="330200" y="3691209"/>
            <a:ext cx="4826000" cy="830997"/>
          </a:xfrm>
          <a:prstGeom prst="rect">
            <a:avLst/>
          </a:prstGeom>
          <a:noFill/>
        </p:spPr>
        <p:txBody>
          <a:bodyPr wrap="square" rtlCol="0">
            <a:spAutoFit/>
          </a:bodyPr>
          <a:lstStyle/>
          <a:p>
            <a:r>
              <a:rPr lang="en-US" sz="1600" b="1" dirty="0">
                <a:latin typeface="Century Gothic" panose="020B0502020202020204" pitchFamily="34" charset="0"/>
              </a:rPr>
              <a:t>Step 3 </a:t>
            </a:r>
            <a:r>
              <a:rPr lang="en-US" sz="1600" dirty="0">
                <a:latin typeface="Century Gothic" panose="020B0502020202020204" pitchFamily="34" charset="0"/>
              </a:rPr>
              <a:t>–You might initially have a pre-recorded video interview, or telephone or online interview</a:t>
            </a:r>
            <a:endParaRPr lang="en-GB" sz="1600" dirty="0">
              <a:latin typeface="Century Gothic" panose="020B0502020202020204" pitchFamily="34" charset="0"/>
            </a:endParaRPr>
          </a:p>
        </p:txBody>
      </p:sp>
      <p:sp>
        <p:nvSpPr>
          <p:cNvPr id="19" name="Rounded Rectangle 18"/>
          <p:cNvSpPr/>
          <p:nvPr/>
        </p:nvSpPr>
        <p:spPr>
          <a:xfrm>
            <a:off x="268510" y="4606819"/>
            <a:ext cx="4978400" cy="811759"/>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20" name="TextBox 19"/>
          <p:cNvSpPr txBox="1"/>
          <p:nvPr/>
        </p:nvSpPr>
        <p:spPr>
          <a:xfrm>
            <a:off x="330200" y="4750959"/>
            <a:ext cx="4826000" cy="584775"/>
          </a:xfrm>
          <a:prstGeom prst="rect">
            <a:avLst/>
          </a:prstGeom>
          <a:noFill/>
        </p:spPr>
        <p:txBody>
          <a:bodyPr wrap="square" rtlCol="0">
            <a:spAutoFit/>
          </a:bodyPr>
          <a:lstStyle/>
          <a:p>
            <a:r>
              <a:rPr lang="en-US" sz="1600" b="1" dirty="0">
                <a:latin typeface="Century Gothic" panose="020B0502020202020204" pitchFamily="34" charset="0"/>
              </a:rPr>
              <a:t>Step 4 </a:t>
            </a:r>
            <a:r>
              <a:rPr lang="en-US" sz="1600" dirty="0">
                <a:latin typeface="Century Gothic" panose="020B0502020202020204" pitchFamily="34" charset="0"/>
              </a:rPr>
              <a:t>– You may have to attend an Assessment Centre</a:t>
            </a:r>
            <a:endParaRPr lang="en-GB" sz="1600" dirty="0">
              <a:latin typeface="Century Gothic" panose="020B0502020202020204" pitchFamily="34" charset="0"/>
            </a:endParaRPr>
          </a:p>
        </p:txBody>
      </p:sp>
      <p:sp>
        <p:nvSpPr>
          <p:cNvPr id="21" name="Rounded Rectangle 20"/>
          <p:cNvSpPr/>
          <p:nvPr/>
        </p:nvSpPr>
        <p:spPr>
          <a:xfrm>
            <a:off x="254000" y="5536320"/>
            <a:ext cx="4978400" cy="811759"/>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22" name="TextBox 21"/>
          <p:cNvSpPr txBox="1"/>
          <p:nvPr/>
        </p:nvSpPr>
        <p:spPr>
          <a:xfrm>
            <a:off x="330200" y="5666562"/>
            <a:ext cx="4826000" cy="584775"/>
          </a:xfrm>
          <a:prstGeom prst="rect">
            <a:avLst/>
          </a:prstGeom>
          <a:noFill/>
        </p:spPr>
        <p:txBody>
          <a:bodyPr wrap="square" rtlCol="0">
            <a:spAutoFit/>
          </a:bodyPr>
          <a:lstStyle/>
          <a:p>
            <a:r>
              <a:rPr lang="en-US" sz="1600" b="1" dirty="0">
                <a:latin typeface="Century Gothic" panose="020B0502020202020204" pitchFamily="34" charset="0"/>
              </a:rPr>
              <a:t>Step 5 </a:t>
            </a:r>
            <a:r>
              <a:rPr lang="en-US" sz="1600" dirty="0">
                <a:latin typeface="Century Gothic" panose="020B0502020202020204" pitchFamily="34" charset="0"/>
              </a:rPr>
              <a:t>– The main interview! This may be a group, panel or one to one interview</a:t>
            </a:r>
            <a:endParaRPr lang="en-GB" sz="1600" dirty="0">
              <a:latin typeface="Century Gothic" panose="020B0502020202020204" pitchFamily="34" charset="0"/>
            </a:endParaRPr>
          </a:p>
        </p:txBody>
      </p:sp>
      <p:sp>
        <p:nvSpPr>
          <p:cNvPr id="25" name="Rectangle 24"/>
          <p:cNvSpPr/>
          <p:nvPr/>
        </p:nvSpPr>
        <p:spPr>
          <a:xfrm>
            <a:off x="74681" y="6536367"/>
            <a:ext cx="4828130" cy="276999"/>
          </a:xfrm>
          <a:prstGeom prst="rect">
            <a:avLst/>
          </a:prstGeom>
        </p:spPr>
        <p:txBody>
          <a:bodyPr wrap="square">
            <a:spAutoFit/>
          </a:bodyPr>
          <a:lstStyle/>
          <a:p>
            <a:r>
              <a:rPr lang="en-GB" sz="1200" dirty="0">
                <a:solidFill>
                  <a:srgbClr val="898989"/>
                </a:solidFill>
                <a:latin typeface="Century Gothic" panose="020B0502020202020204" pitchFamily="34" charset="0"/>
              </a:rPr>
              <a:t>© Copyright 2021. All rights reserved - Adviza Partnership</a:t>
            </a:r>
          </a:p>
        </p:txBody>
      </p:sp>
      <p:pic>
        <p:nvPicPr>
          <p:cNvPr id="26" name="Picture 25"/>
          <p:cNvPicPr>
            <a:picLocks noChangeAspect="1"/>
          </p:cNvPicPr>
          <p:nvPr/>
        </p:nvPicPr>
        <p:blipFill>
          <a:blip r:embed="rId6"/>
          <a:stretch>
            <a:fillRect/>
          </a:stretch>
        </p:blipFill>
        <p:spPr>
          <a:xfrm>
            <a:off x="10697916" y="6213051"/>
            <a:ext cx="1286367" cy="499915"/>
          </a:xfrm>
          <a:prstGeom prst="rect">
            <a:avLst/>
          </a:prstGeom>
        </p:spPr>
      </p:pic>
    </p:spTree>
    <p:extLst>
      <p:ext uri="{BB962C8B-B14F-4D97-AF65-F5344CB8AC3E}">
        <p14:creationId xmlns:p14="http://schemas.microsoft.com/office/powerpoint/2010/main" val="33895271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p:bldP spid="17" grpId="0"/>
      <p:bldP spid="18" grpId="0"/>
      <p:bldP spid="19" grpId="0" animBg="1"/>
      <p:bldP spid="20" grpId="0"/>
      <p:bldP spid="21" grpId="0" animBg="1"/>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401209"/>
          </a:xfrm>
          <a:prstGeom prst="rect">
            <a:avLst/>
          </a:prstGeom>
        </p:spPr>
      </p:pic>
      <p:sp>
        <p:nvSpPr>
          <p:cNvPr id="9" name="Rectangle 8"/>
          <p:cNvSpPr/>
          <p:nvPr/>
        </p:nvSpPr>
        <p:spPr>
          <a:xfrm>
            <a:off x="-24834" y="4468030"/>
            <a:ext cx="12241667" cy="1920479"/>
          </a:xfrm>
          <a:prstGeom prst="rect">
            <a:avLst/>
          </a:prstGeom>
          <a:solidFill>
            <a:schemeClr val="tx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505800" y="4954660"/>
            <a:ext cx="9144000" cy="995209"/>
          </a:xfrm>
          <a:prstGeom prst="rect">
            <a:avLst/>
          </a:prstGeom>
          <a:noFill/>
        </p:spPr>
        <p:txBody>
          <a:bodyPr wrap="square" rtlCol="0">
            <a:spAutoFit/>
          </a:bodyPr>
          <a:lstStyle/>
          <a:p>
            <a:pPr algn="ctr"/>
            <a:r>
              <a:rPr lang="en-US" sz="5867" dirty="0">
                <a:solidFill>
                  <a:schemeClr val="bg1"/>
                </a:solidFill>
                <a:latin typeface="Century Gothic" panose="020B0502020202020204" pitchFamily="34" charset="0"/>
              </a:rPr>
              <a:t>Writing an Effective CV</a:t>
            </a:r>
            <a:endParaRPr lang="en-GB" sz="5867" dirty="0">
              <a:solidFill>
                <a:schemeClr val="bg1"/>
              </a:solidFill>
              <a:latin typeface="Century Gothic" panose="020B0502020202020204" pitchFamily="34" charset="0"/>
            </a:endParaRPr>
          </a:p>
        </p:txBody>
      </p:sp>
      <p:pic>
        <p:nvPicPr>
          <p:cNvPr id="10" name="Picture 9" descr="A picture containing text&#10;&#10;Description automatically generated">
            <a:extLst>
              <a:ext uri="{FF2B5EF4-FFF2-40B4-BE49-F238E27FC236}">
                <a16:creationId xmlns:a16="http://schemas.microsoft.com/office/drawing/2014/main" id="{48C3F97F-931E-3B42-B099-04D4224E56A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216" t="47624" r="82" b="-13540"/>
          <a:stretch/>
        </p:blipFill>
        <p:spPr>
          <a:xfrm>
            <a:off x="1779373" y="-127000"/>
            <a:ext cx="10412627" cy="1879600"/>
          </a:xfrm>
          <a:prstGeom prst="rect">
            <a:avLst/>
          </a:prstGeom>
        </p:spPr>
      </p:pic>
      <p:pic>
        <p:nvPicPr>
          <p:cNvPr id="11" name="Picture 10" descr="A picture containing text, sign&#10;&#10;Description automatically generated">
            <a:extLst>
              <a:ext uri="{FF2B5EF4-FFF2-40B4-BE49-F238E27FC236}">
                <a16:creationId xmlns:a16="http://schemas.microsoft.com/office/drawing/2014/main" id="{A2B4D44D-4C72-9941-B4BC-6289F75837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4801" y="85762"/>
            <a:ext cx="1676400" cy="650838"/>
          </a:xfrm>
          <a:prstGeom prst="rect">
            <a:avLst/>
          </a:prstGeom>
        </p:spPr>
      </p:pic>
      <p:sp>
        <p:nvSpPr>
          <p:cNvPr id="15" name="Footer Placeholder 2">
            <a:extLst>
              <a:ext uri="{FF2B5EF4-FFF2-40B4-BE49-F238E27FC236}">
                <a16:creationId xmlns:a16="http://schemas.microsoft.com/office/drawing/2014/main" id="{AAC7F763-5E3A-EE40-B4F4-086A8A57C1D8}"/>
              </a:ext>
            </a:extLst>
          </p:cNvPr>
          <p:cNvSpPr>
            <a:spLocks noGrp="1"/>
          </p:cNvSpPr>
          <p:nvPr>
            <p:ph type="ftr" sz="quarter" idx="11"/>
          </p:nvPr>
        </p:nvSpPr>
        <p:spPr>
          <a:xfrm flipH="1">
            <a:off x="222421" y="6503249"/>
            <a:ext cx="4603579" cy="354751"/>
          </a:xfrm>
        </p:spPr>
        <p:txBody>
          <a:bodyPr/>
          <a:lstStyle/>
          <a:p>
            <a:r>
              <a:rPr lang="en-GB"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dirty="0">
              <a:latin typeface="Century Gothic" panose="020B0502020202020204" pitchFamily="34" charset="0"/>
            </a:endParaRPr>
          </a:p>
        </p:txBody>
      </p:sp>
    </p:spTree>
    <p:extLst>
      <p:ext uri="{BB962C8B-B14F-4D97-AF65-F5344CB8AC3E}">
        <p14:creationId xmlns:p14="http://schemas.microsoft.com/office/powerpoint/2010/main" val="121401730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311" r="17153" b="9248"/>
          <a:stretch/>
        </p:blipFill>
        <p:spPr>
          <a:xfrm>
            <a:off x="-1" y="-1252070"/>
            <a:ext cx="12192001" cy="7487882"/>
          </a:xfrm>
          <a:prstGeom prst="rect">
            <a:avLst/>
          </a:prstGeom>
        </p:spPr>
      </p:pic>
      <p:sp>
        <p:nvSpPr>
          <p:cNvPr id="73" name="Oval 72"/>
          <p:cNvSpPr/>
          <p:nvPr/>
        </p:nvSpPr>
        <p:spPr>
          <a:xfrm>
            <a:off x="8808782" y="3949812"/>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70" name="Oval 69"/>
          <p:cNvSpPr/>
          <p:nvPr/>
        </p:nvSpPr>
        <p:spPr>
          <a:xfrm>
            <a:off x="583454" y="3923747"/>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71" name="Oval 70"/>
          <p:cNvSpPr/>
          <p:nvPr/>
        </p:nvSpPr>
        <p:spPr>
          <a:xfrm>
            <a:off x="3308193" y="3913438"/>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69" name="Oval 68"/>
          <p:cNvSpPr/>
          <p:nvPr/>
        </p:nvSpPr>
        <p:spPr>
          <a:xfrm>
            <a:off x="8790648" y="1534986"/>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3" name="Oval 2"/>
          <p:cNvSpPr/>
          <p:nvPr/>
        </p:nvSpPr>
        <p:spPr>
          <a:xfrm>
            <a:off x="585056" y="1578625"/>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67" name="Oval 66"/>
          <p:cNvSpPr/>
          <p:nvPr/>
        </p:nvSpPr>
        <p:spPr>
          <a:xfrm>
            <a:off x="3306656" y="1528654"/>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68" name="Oval 67"/>
          <p:cNvSpPr/>
          <p:nvPr/>
        </p:nvSpPr>
        <p:spPr>
          <a:xfrm>
            <a:off x="6044178" y="1528654"/>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72" name="Oval 71"/>
          <p:cNvSpPr/>
          <p:nvPr/>
        </p:nvSpPr>
        <p:spPr>
          <a:xfrm>
            <a:off x="6069235" y="3949812"/>
            <a:ext cx="2428090" cy="2286000"/>
          </a:xfrm>
          <a:prstGeom prst="ellipse">
            <a:avLst/>
          </a:prstGeom>
          <a:solidFill>
            <a:schemeClr val="accent6">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2" name="Rounded Rectangle 1"/>
          <p:cNvSpPr/>
          <p:nvPr/>
        </p:nvSpPr>
        <p:spPr>
          <a:xfrm>
            <a:off x="1981201" y="222295"/>
            <a:ext cx="8413783" cy="1132389"/>
          </a:xfrm>
          <a:prstGeom prst="roundRect">
            <a:avLst/>
          </a:prstGeom>
          <a:solidFill>
            <a:schemeClr val="accent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67">
              <a:latin typeface="Century Gothic" panose="020B0502020202020204" pitchFamily="34" charset="0"/>
            </a:endParaRPr>
          </a:p>
        </p:txBody>
      </p:sp>
      <p:sp>
        <p:nvSpPr>
          <p:cNvPr id="31" name="TextBox 31"/>
          <p:cNvSpPr txBox="1"/>
          <p:nvPr/>
        </p:nvSpPr>
        <p:spPr>
          <a:xfrm>
            <a:off x="2438400" y="189992"/>
            <a:ext cx="10642600" cy="1077218"/>
          </a:xfrm>
          <a:prstGeom prst="rect">
            <a:avLst/>
          </a:prstGeom>
          <a:ln>
            <a:noFill/>
          </a:ln>
        </p:spPr>
        <p:txBody>
          <a:bodyPr wrap="square" lIns="0" tIns="0" rIns="0" bIns="0" rtlCol="0" anchor="t">
            <a:spAutoFit/>
          </a:bodyPr>
          <a:lstStyle/>
          <a:p>
            <a:pPr>
              <a:lnSpc>
                <a:spcPts val="8400"/>
              </a:lnSpc>
            </a:pPr>
            <a:r>
              <a:rPr lang="en-US" sz="4800" spc="-119" dirty="0">
                <a:solidFill>
                  <a:srgbClr val="2B2929"/>
                </a:solidFill>
                <a:latin typeface="Century Gothic" panose="020B0502020202020204" pitchFamily="34" charset="0"/>
              </a:rPr>
              <a:t>CV MYTHS: TRUE OR FALSE?</a:t>
            </a:r>
          </a:p>
        </p:txBody>
      </p:sp>
      <p:grpSp>
        <p:nvGrpSpPr>
          <p:cNvPr id="32" name="Group 32"/>
          <p:cNvGrpSpPr/>
          <p:nvPr/>
        </p:nvGrpSpPr>
        <p:grpSpPr>
          <a:xfrm>
            <a:off x="936399" y="1879303"/>
            <a:ext cx="3393374" cy="1530644"/>
            <a:chOff x="-324097" y="-4574107"/>
            <a:chExt cx="6786748" cy="3061285"/>
          </a:xfrm>
        </p:grpSpPr>
        <p:sp>
          <p:nvSpPr>
            <p:cNvPr id="33" name="TextBox 33"/>
            <p:cNvSpPr txBox="1"/>
            <p:nvPr/>
          </p:nvSpPr>
          <p:spPr>
            <a:xfrm>
              <a:off x="1055135" y="-4574107"/>
              <a:ext cx="5407516" cy="1308049"/>
            </a:xfrm>
            <a:prstGeom prst="rect">
              <a:avLst/>
            </a:prstGeom>
          </p:spPr>
          <p:txBody>
            <a:bodyPr lIns="0" tIns="0" rIns="0" bIns="0" rtlCol="0" anchor="t">
              <a:spAutoFit/>
            </a:bodyPr>
            <a:lstStyle/>
            <a:p>
              <a:pPr>
                <a:lnSpc>
                  <a:spcPts val="5134"/>
                </a:lnSpc>
              </a:pPr>
              <a:r>
                <a:rPr lang="en-US" sz="3600" spc="-73" dirty="0">
                  <a:solidFill>
                    <a:srgbClr val="2B2929"/>
                  </a:solidFill>
                  <a:latin typeface="Century Gothic" panose="020B0502020202020204" pitchFamily="34" charset="0"/>
                </a:rPr>
                <a:t>1</a:t>
              </a:r>
            </a:p>
          </p:txBody>
        </p:sp>
        <p:sp>
          <p:nvSpPr>
            <p:cNvPr id="35" name="TextBox 35"/>
            <p:cNvSpPr txBox="1"/>
            <p:nvPr/>
          </p:nvSpPr>
          <p:spPr>
            <a:xfrm>
              <a:off x="-324097" y="-3205592"/>
              <a:ext cx="3635504" cy="1692770"/>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The purpose of a CV is to get you the job</a:t>
              </a:r>
            </a:p>
          </p:txBody>
        </p:sp>
      </p:grpSp>
      <p:sp>
        <p:nvSpPr>
          <p:cNvPr id="37" name="TextBox 37"/>
          <p:cNvSpPr txBox="1"/>
          <p:nvPr/>
        </p:nvSpPr>
        <p:spPr>
          <a:xfrm>
            <a:off x="4391563" y="1776006"/>
            <a:ext cx="2703759" cy="654025"/>
          </a:xfrm>
          <a:prstGeom prst="rect">
            <a:avLst/>
          </a:prstGeom>
        </p:spPr>
        <p:txBody>
          <a:bodyPr lIns="0" tIns="0" rIns="0" bIns="0" rtlCol="0" anchor="t">
            <a:spAutoFit/>
          </a:bodyPr>
          <a:lstStyle/>
          <a:p>
            <a:pPr>
              <a:lnSpc>
                <a:spcPts val="5134"/>
              </a:lnSpc>
              <a:spcBef>
                <a:spcPct val="0"/>
              </a:spcBef>
            </a:pPr>
            <a:r>
              <a:rPr lang="en-US" sz="3600" spc="-73" dirty="0">
                <a:solidFill>
                  <a:srgbClr val="2B2929"/>
                </a:solidFill>
                <a:latin typeface="Century Gothic" panose="020B0502020202020204" pitchFamily="34" charset="0"/>
              </a:rPr>
              <a:t>2</a:t>
            </a:r>
          </a:p>
        </p:txBody>
      </p:sp>
      <p:sp>
        <p:nvSpPr>
          <p:cNvPr id="41" name="TextBox 41"/>
          <p:cNvSpPr txBox="1"/>
          <p:nvPr/>
        </p:nvSpPr>
        <p:spPr>
          <a:xfrm>
            <a:off x="7128052" y="1746204"/>
            <a:ext cx="2703759" cy="654025"/>
          </a:xfrm>
          <a:prstGeom prst="rect">
            <a:avLst/>
          </a:prstGeom>
        </p:spPr>
        <p:txBody>
          <a:bodyPr lIns="0" tIns="0" rIns="0" bIns="0" rtlCol="0" anchor="t">
            <a:spAutoFit/>
          </a:bodyPr>
          <a:lstStyle/>
          <a:p>
            <a:pPr>
              <a:lnSpc>
                <a:spcPts val="5134"/>
              </a:lnSpc>
              <a:spcBef>
                <a:spcPct val="0"/>
              </a:spcBef>
            </a:pPr>
            <a:r>
              <a:rPr lang="en-US" sz="3600" spc="-73" dirty="0">
                <a:solidFill>
                  <a:srgbClr val="2B2929"/>
                </a:solidFill>
                <a:latin typeface="Century Gothic" panose="020B0502020202020204" pitchFamily="34" charset="0"/>
              </a:rPr>
              <a:t>3</a:t>
            </a:r>
          </a:p>
        </p:txBody>
      </p:sp>
      <p:sp>
        <p:nvSpPr>
          <p:cNvPr id="49" name="TextBox 41"/>
          <p:cNvSpPr txBox="1"/>
          <p:nvPr/>
        </p:nvSpPr>
        <p:spPr>
          <a:xfrm>
            <a:off x="9849204" y="1710586"/>
            <a:ext cx="2703759" cy="654025"/>
          </a:xfrm>
          <a:prstGeom prst="rect">
            <a:avLst/>
          </a:prstGeom>
        </p:spPr>
        <p:txBody>
          <a:bodyPr lIns="0" tIns="0" rIns="0" bIns="0" rtlCol="0" anchor="t">
            <a:spAutoFit/>
          </a:bodyPr>
          <a:lstStyle/>
          <a:p>
            <a:pPr>
              <a:lnSpc>
                <a:spcPts val="5134"/>
              </a:lnSpc>
              <a:spcBef>
                <a:spcPct val="0"/>
              </a:spcBef>
            </a:pPr>
            <a:r>
              <a:rPr lang="en-US" sz="3600" spc="-73" dirty="0">
                <a:solidFill>
                  <a:srgbClr val="2B2929"/>
                </a:solidFill>
                <a:latin typeface="Century Gothic" panose="020B0502020202020204" pitchFamily="34" charset="0"/>
              </a:rPr>
              <a:t>4</a:t>
            </a:r>
          </a:p>
        </p:txBody>
      </p:sp>
      <p:sp>
        <p:nvSpPr>
          <p:cNvPr id="56" name="TextBox 33"/>
          <p:cNvSpPr txBox="1"/>
          <p:nvPr/>
        </p:nvSpPr>
        <p:spPr>
          <a:xfrm>
            <a:off x="1623361" y="4201168"/>
            <a:ext cx="2703759" cy="654025"/>
          </a:xfrm>
          <a:prstGeom prst="rect">
            <a:avLst/>
          </a:prstGeom>
        </p:spPr>
        <p:txBody>
          <a:bodyPr lIns="0" tIns="0" rIns="0" bIns="0" rtlCol="0" anchor="t">
            <a:spAutoFit/>
          </a:bodyPr>
          <a:lstStyle/>
          <a:p>
            <a:pPr>
              <a:lnSpc>
                <a:spcPts val="5134"/>
              </a:lnSpc>
            </a:pPr>
            <a:r>
              <a:rPr lang="en-US" sz="3600" spc="-73" dirty="0">
                <a:solidFill>
                  <a:srgbClr val="2B2929"/>
                </a:solidFill>
                <a:latin typeface="Century Gothic" panose="020B0502020202020204" pitchFamily="34" charset="0"/>
              </a:rPr>
              <a:t>5</a:t>
            </a:r>
          </a:p>
        </p:txBody>
      </p:sp>
      <p:sp>
        <p:nvSpPr>
          <p:cNvPr id="57" name="TextBox 33"/>
          <p:cNvSpPr txBox="1"/>
          <p:nvPr/>
        </p:nvSpPr>
        <p:spPr>
          <a:xfrm>
            <a:off x="4368309" y="4209789"/>
            <a:ext cx="2703759" cy="654025"/>
          </a:xfrm>
          <a:prstGeom prst="rect">
            <a:avLst/>
          </a:prstGeom>
        </p:spPr>
        <p:txBody>
          <a:bodyPr lIns="0" tIns="0" rIns="0" bIns="0" rtlCol="0" anchor="t">
            <a:spAutoFit/>
          </a:bodyPr>
          <a:lstStyle/>
          <a:p>
            <a:pPr>
              <a:lnSpc>
                <a:spcPts val="5134"/>
              </a:lnSpc>
            </a:pPr>
            <a:r>
              <a:rPr lang="en-US" sz="3600" spc="-73" dirty="0">
                <a:solidFill>
                  <a:srgbClr val="2B2929"/>
                </a:solidFill>
                <a:latin typeface="Century Gothic" panose="020B0502020202020204" pitchFamily="34" charset="0"/>
              </a:rPr>
              <a:t>6</a:t>
            </a:r>
          </a:p>
        </p:txBody>
      </p:sp>
      <p:sp>
        <p:nvSpPr>
          <p:cNvPr id="58" name="TextBox 33"/>
          <p:cNvSpPr txBox="1"/>
          <p:nvPr/>
        </p:nvSpPr>
        <p:spPr>
          <a:xfrm>
            <a:off x="7145445" y="4101306"/>
            <a:ext cx="2703759" cy="654025"/>
          </a:xfrm>
          <a:prstGeom prst="rect">
            <a:avLst/>
          </a:prstGeom>
        </p:spPr>
        <p:txBody>
          <a:bodyPr lIns="0" tIns="0" rIns="0" bIns="0" rtlCol="0" anchor="t">
            <a:spAutoFit/>
          </a:bodyPr>
          <a:lstStyle/>
          <a:p>
            <a:pPr>
              <a:lnSpc>
                <a:spcPts val="5134"/>
              </a:lnSpc>
            </a:pPr>
            <a:r>
              <a:rPr lang="en-US" sz="3600" spc="-73" dirty="0">
                <a:solidFill>
                  <a:srgbClr val="2B2929"/>
                </a:solidFill>
                <a:latin typeface="Century Gothic" panose="020B0502020202020204" pitchFamily="34" charset="0"/>
              </a:rPr>
              <a:t>7</a:t>
            </a:r>
          </a:p>
        </p:txBody>
      </p:sp>
      <p:sp>
        <p:nvSpPr>
          <p:cNvPr id="59" name="TextBox 33"/>
          <p:cNvSpPr txBox="1"/>
          <p:nvPr/>
        </p:nvSpPr>
        <p:spPr>
          <a:xfrm>
            <a:off x="9884992" y="4162154"/>
            <a:ext cx="2703759" cy="654025"/>
          </a:xfrm>
          <a:prstGeom prst="rect">
            <a:avLst/>
          </a:prstGeom>
        </p:spPr>
        <p:txBody>
          <a:bodyPr lIns="0" tIns="0" rIns="0" bIns="0" rtlCol="0" anchor="t">
            <a:spAutoFit/>
          </a:bodyPr>
          <a:lstStyle/>
          <a:p>
            <a:pPr>
              <a:lnSpc>
                <a:spcPts val="5134"/>
              </a:lnSpc>
            </a:pPr>
            <a:r>
              <a:rPr lang="en-US" sz="3600" spc="-73" dirty="0">
                <a:solidFill>
                  <a:srgbClr val="2B2929"/>
                </a:solidFill>
                <a:latin typeface="Century Gothic" panose="020B0502020202020204" pitchFamily="34" charset="0"/>
              </a:rPr>
              <a:t>8</a:t>
            </a:r>
          </a:p>
        </p:txBody>
      </p:sp>
      <p:sp>
        <p:nvSpPr>
          <p:cNvPr id="60" name="TextBox 35"/>
          <p:cNvSpPr txBox="1"/>
          <p:nvPr/>
        </p:nvSpPr>
        <p:spPr>
          <a:xfrm>
            <a:off x="3619785" y="2533090"/>
            <a:ext cx="1817752" cy="564257"/>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CVs have to cover 2 pages</a:t>
            </a:r>
          </a:p>
        </p:txBody>
      </p:sp>
      <p:sp>
        <p:nvSpPr>
          <p:cNvPr id="61" name="TextBox 35"/>
          <p:cNvSpPr txBox="1"/>
          <p:nvPr/>
        </p:nvSpPr>
        <p:spPr>
          <a:xfrm>
            <a:off x="6374403" y="2478046"/>
            <a:ext cx="1817752" cy="846386"/>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CVs don’t have to include referee </a:t>
            </a:r>
          </a:p>
          <a:p>
            <a:pPr algn="ctr">
              <a:lnSpc>
                <a:spcPts val="2167"/>
              </a:lnSpc>
            </a:pPr>
            <a:r>
              <a:rPr lang="en-US" sz="1600" spc="-50" dirty="0">
                <a:solidFill>
                  <a:srgbClr val="2B2929"/>
                </a:solidFill>
                <a:latin typeface="Century Gothic" panose="020B0502020202020204" pitchFamily="34" charset="0"/>
              </a:rPr>
              <a:t>details</a:t>
            </a:r>
          </a:p>
        </p:txBody>
      </p:sp>
      <p:sp>
        <p:nvSpPr>
          <p:cNvPr id="62" name="TextBox 35"/>
          <p:cNvSpPr txBox="1"/>
          <p:nvPr/>
        </p:nvSpPr>
        <p:spPr>
          <a:xfrm>
            <a:off x="9121310" y="2374052"/>
            <a:ext cx="1817752" cy="1128514"/>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It is important to include your date of birth &amp; nationality</a:t>
            </a:r>
          </a:p>
        </p:txBody>
      </p:sp>
      <p:sp>
        <p:nvSpPr>
          <p:cNvPr id="63" name="TextBox 35"/>
          <p:cNvSpPr txBox="1"/>
          <p:nvPr/>
        </p:nvSpPr>
        <p:spPr>
          <a:xfrm>
            <a:off x="888622" y="4970447"/>
            <a:ext cx="1817752" cy="846386"/>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If you have a driving license say so</a:t>
            </a:r>
          </a:p>
        </p:txBody>
      </p:sp>
      <p:sp>
        <p:nvSpPr>
          <p:cNvPr id="64" name="TextBox 35"/>
          <p:cNvSpPr txBox="1"/>
          <p:nvPr/>
        </p:nvSpPr>
        <p:spPr>
          <a:xfrm>
            <a:off x="3680952" y="4898939"/>
            <a:ext cx="1817752" cy="846386"/>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Using </a:t>
            </a:r>
            <a:r>
              <a:rPr lang="en-US" sz="1600" spc="-50" dirty="0" err="1">
                <a:solidFill>
                  <a:srgbClr val="2B2929"/>
                </a:solidFill>
                <a:latin typeface="Century Gothic" panose="020B0502020202020204" pitchFamily="34" charset="0"/>
              </a:rPr>
              <a:t>colour</a:t>
            </a:r>
            <a:r>
              <a:rPr lang="en-US" sz="1600" spc="-50" dirty="0">
                <a:solidFill>
                  <a:srgbClr val="2B2929"/>
                </a:solidFill>
                <a:latin typeface="Century Gothic" panose="020B0502020202020204" pitchFamily="34" charset="0"/>
              </a:rPr>
              <a:t> is better than not using </a:t>
            </a:r>
            <a:r>
              <a:rPr lang="en-US" sz="1600" spc="-50" dirty="0" err="1">
                <a:solidFill>
                  <a:srgbClr val="2B2929"/>
                </a:solidFill>
                <a:latin typeface="Century Gothic" panose="020B0502020202020204" pitchFamily="34" charset="0"/>
              </a:rPr>
              <a:t>colour</a:t>
            </a:r>
            <a:endParaRPr lang="en-US" sz="1600" spc="-50" dirty="0">
              <a:solidFill>
                <a:srgbClr val="2B2929"/>
              </a:solidFill>
              <a:latin typeface="Century Gothic" panose="020B0502020202020204" pitchFamily="34" charset="0"/>
            </a:endParaRPr>
          </a:p>
        </p:txBody>
      </p:sp>
      <p:sp>
        <p:nvSpPr>
          <p:cNvPr id="65" name="TextBox 35"/>
          <p:cNvSpPr txBox="1"/>
          <p:nvPr/>
        </p:nvSpPr>
        <p:spPr>
          <a:xfrm>
            <a:off x="6315744" y="4654641"/>
            <a:ext cx="1952467" cy="1410643"/>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Writing ‘Curriculum Vitae’ </a:t>
            </a:r>
          </a:p>
          <a:p>
            <a:pPr algn="ctr">
              <a:lnSpc>
                <a:spcPts val="2167"/>
              </a:lnSpc>
            </a:pPr>
            <a:r>
              <a:rPr lang="en-US" sz="1600" spc="-50" dirty="0">
                <a:solidFill>
                  <a:srgbClr val="2B2929"/>
                </a:solidFill>
                <a:latin typeface="Century Gothic" panose="020B0502020202020204" pitchFamily="34" charset="0"/>
              </a:rPr>
              <a:t>at the top helps the reader identify what it is</a:t>
            </a:r>
          </a:p>
        </p:txBody>
      </p:sp>
      <p:sp>
        <p:nvSpPr>
          <p:cNvPr id="66" name="TextBox 35"/>
          <p:cNvSpPr txBox="1"/>
          <p:nvPr/>
        </p:nvSpPr>
        <p:spPr>
          <a:xfrm>
            <a:off x="9044477" y="4844306"/>
            <a:ext cx="2013739" cy="846386"/>
          </a:xfrm>
          <a:prstGeom prst="rect">
            <a:avLst/>
          </a:prstGeom>
        </p:spPr>
        <p:txBody>
          <a:bodyPr wrap="square" lIns="0" tIns="0" rIns="0" bIns="0" rtlCol="0" anchor="t">
            <a:spAutoFit/>
          </a:bodyPr>
          <a:lstStyle/>
          <a:p>
            <a:pPr algn="ctr">
              <a:lnSpc>
                <a:spcPts val="2167"/>
              </a:lnSpc>
            </a:pPr>
            <a:r>
              <a:rPr lang="en-US" sz="1600" spc="-50" dirty="0">
                <a:solidFill>
                  <a:srgbClr val="2B2929"/>
                </a:solidFill>
                <a:latin typeface="Century Gothic" panose="020B0502020202020204" pitchFamily="34" charset="0"/>
              </a:rPr>
              <a:t>The order information is presented is important</a:t>
            </a:r>
          </a:p>
        </p:txBody>
      </p:sp>
      <p:sp>
        <p:nvSpPr>
          <p:cNvPr id="36" name="Footer Placeholder 2">
            <a:extLst>
              <a:ext uri="{FF2B5EF4-FFF2-40B4-BE49-F238E27FC236}">
                <a16:creationId xmlns:a16="http://schemas.microsoft.com/office/drawing/2014/main" id="{AAC7F763-5E3A-EE40-B4F4-086A8A57C1D8}"/>
              </a:ext>
            </a:extLst>
          </p:cNvPr>
          <p:cNvSpPr txBox="1">
            <a:spLocks/>
          </p:cNvSpPr>
          <p:nvPr/>
        </p:nvSpPr>
        <p:spPr>
          <a:xfrm flipH="1">
            <a:off x="222421" y="6503249"/>
            <a:ext cx="4603579" cy="354751"/>
          </a:xfrm>
          <a:prstGeom prst="rect">
            <a:avLst/>
          </a:prstGeom>
        </p:spPr>
        <p:txBody>
          <a:bodyPr vert="horz" lIns="60960" tIns="30480" rIns="60960" bIns="3048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67"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sz="1067" dirty="0">
              <a:latin typeface="Century Gothic" panose="020B0502020202020204" pitchFamily="34" charset="0"/>
            </a:endParaRPr>
          </a:p>
        </p:txBody>
      </p:sp>
      <p:pic>
        <p:nvPicPr>
          <p:cNvPr id="38" name="Picture 37"/>
          <p:cNvPicPr>
            <a:picLocks noChangeAspect="1"/>
          </p:cNvPicPr>
          <p:nvPr/>
        </p:nvPicPr>
        <p:blipFill>
          <a:blip r:embed="rId4"/>
          <a:stretch>
            <a:fillRect/>
          </a:stretch>
        </p:blipFill>
        <p:spPr>
          <a:xfrm>
            <a:off x="10394983" y="6259664"/>
            <a:ext cx="1429144" cy="555402"/>
          </a:xfrm>
          <a:prstGeom prst="rect">
            <a:avLst/>
          </a:prstGeom>
        </p:spPr>
      </p:pic>
    </p:spTree>
    <p:extLst>
      <p:ext uri="{BB962C8B-B14F-4D97-AF65-F5344CB8AC3E}">
        <p14:creationId xmlns:p14="http://schemas.microsoft.com/office/powerpoint/2010/main" val="828554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1000"/>
                                        <p:tgtEl>
                                          <p:spTgt spid="67"/>
                                        </p:tgtEl>
                                      </p:cBhvr>
                                    </p:animEffect>
                                    <p:anim calcmode="lin" valueType="num">
                                      <p:cBhvr>
                                        <p:cTn id="20" dur="1000" fill="hold"/>
                                        <p:tgtEl>
                                          <p:spTgt spid="67"/>
                                        </p:tgtEl>
                                        <p:attrNameLst>
                                          <p:attrName>ppt_x</p:attrName>
                                        </p:attrNameLst>
                                      </p:cBhvr>
                                      <p:tavLst>
                                        <p:tav tm="0">
                                          <p:val>
                                            <p:strVal val="#ppt_x"/>
                                          </p:val>
                                        </p:tav>
                                        <p:tav tm="100000">
                                          <p:val>
                                            <p:strVal val="#ppt_x"/>
                                          </p:val>
                                        </p:tav>
                                      </p:tavLst>
                                    </p:anim>
                                    <p:anim calcmode="lin" valueType="num">
                                      <p:cBhvr>
                                        <p:cTn id="21" dur="1000" fill="hold"/>
                                        <p:tgtEl>
                                          <p:spTgt spid="67"/>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1000"/>
                                        <p:tgtEl>
                                          <p:spTgt spid="37"/>
                                        </p:tgtEl>
                                      </p:cBhvr>
                                    </p:animEffect>
                                    <p:anim calcmode="lin" valueType="num">
                                      <p:cBhvr>
                                        <p:cTn id="25" dur="1000" fill="hold"/>
                                        <p:tgtEl>
                                          <p:spTgt spid="37"/>
                                        </p:tgtEl>
                                        <p:attrNameLst>
                                          <p:attrName>ppt_x</p:attrName>
                                        </p:attrNameLst>
                                      </p:cBhvr>
                                      <p:tavLst>
                                        <p:tav tm="0">
                                          <p:val>
                                            <p:strVal val="#ppt_x"/>
                                          </p:val>
                                        </p:tav>
                                        <p:tav tm="100000">
                                          <p:val>
                                            <p:strVal val="#ppt_x"/>
                                          </p:val>
                                        </p:tav>
                                      </p:tavLst>
                                    </p:anim>
                                    <p:anim calcmode="lin" valueType="num">
                                      <p:cBhvr>
                                        <p:cTn id="26" dur="1000" fill="hold"/>
                                        <p:tgtEl>
                                          <p:spTgt spid="3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60"/>
                                        </p:tgtEl>
                                        <p:attrNameLst>
                                          <p:attrName>style.visibility</p:attrName>
                                        </p:attrNameLst>
                                      </p:cBhvr>
                                      <p:to>
                                        <p:strVal val="visible"/>
                                      </p:to>
                                    </p:set>
                                    <p:animEffect transition="in" filter="fade">
                                      <p:cBhvr>
                                        <p:cTn id="29" dur="1000"/>
                                        <p:tgtEl>
                                          <p:spTgt spid="60"/>
                                        </p:tgtEl>
                                      </p:cBhvr>
                                    </p:animEffect>
                                    <p:anim calcmode="lin" valueType="num">
                                      <p:cBhvr>
                                        <p:cTn id="30" dur="1000" fill="hold"/>
                                        <p:tgtEl>
                                          <p:spTgt spid="60"/>
                                        </p:tgtEl>
                                        <p:attrNameLst>
                                          <p:attrName>ppt_x</p:attrName>
                                        </p:attrNameLst>
                                      </p:cBhvr>
                                      <p:tavLst>
                                        <p:tav tm="0">
                                          <p:val>
                                            <p:strVal val="#ppt_x"/>
                                          </p:val>
                                        </p:tav>
                                        <p:tav tm="100000">
                                          <p:val>
                                            <p:strVal val="#ppt_x"/>
                                          </p:val>
                                        </p:tav>
                                      </p:tavLst>
                                    </p:anim>
                                    <p:anim calcmode="lin" valueType="num">
                                      <p:cBhvr>
                                        <p:cTn id="31"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8"/>
                                        </p:tgtEl>
                                        <p:attrNameLst>
                                          <p:attrName>style.visibility</p:attrName>
                                        </p:attrNameLst>
                                      </p:cBhvr>
                                      <p:to>
                                        <p:strVal val="visible"/>
                                      </p:to>
                                    </p:set>
                                    <p:animEffect transition="in" filter="fade">
                                      <p:cBhvr>
                                        <p:cTn id="36" dur="1000"/>
                                        <p:tgtEl>
                                          <p:spTgt spid="68"/>
                                        </p:tgtEl>
                                      </p:cBhvr>
                                    </p:animEffect>
                                    <p:anim calcmode="lin" valueType="num">
                                      <p:cBhvr>
                                        <p:cTn id="37" dur="1000" fill="hold"/>
                                        <p:tgtEl>
                                          <p:spTgt spid="68"/>
                                        </p:tgtEl>
                                        <p:attrNameLst>
                                          <p:attrName>ppt_x</p:attrName>
                                        </p:attrNameLst>
                                      </p:cBhvr>
                                      <p:tavLst>
                                        <p:tav tm="0">
                                          <p:val>
                                            <p:strVal val="#ppt_x"/>
                                          </p:val>
                                        </p:tav>
                                        <p:tav tm="100000">
                                          <p:val>
                                            <p:strVal val="#ppt_x"/>
                                          </p:val>
                                        </p:tav>
                                      </p:tavLst>
                                    </p:anim>
                                    <p:anim calcmode="lin" valueType="num">
                                      <p:cBhvr>
                                        <p:cTn id="38" dur="1000" fill="hold"/>
                                        <p:tgtEl>
                                          <p:spTgt spid="6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fade">
                                      <p:cBhvr>
                                        <p:cTn id="46" dur="1000"/>
                                        <p:tgtEl>
                                          <p:spTgt spid="61"/>
                                        </p:tgtEl>
                                      </p:cBhvr>
                                    </p:animEffect>
                                    <p:anim calcmode="lin" valueType="num">
                                      <p:cBhvr>
                                        <p:cTn id="47" dur="1000" fill="hold"/>
                                        <p:tgtEl>
                                          <p:spTgt spid="61"/>
                                        </p:tgtEl>
                                        <p:attrNameLst>
                                          <p:attrName>ppt_x</p:attrName>
                                        </p:attrNameLst>
                                      </p:cBhvr>
                                      <p:tavLst>
                                        <p:tav tm="0">
                                          <p:val>
                                            <p:strVal val="#ppt_x"/>
                                          </p:val>
                                        </p:tav>
                                        <p:tav tm="100000">
                                          <p:val>
                                            <p:strVal val="#ppt_x"/>
                                          </p:val>
                                        </p:tav>
                                      </p:tavLst>
                                    </p:anim>
                                    <p:anim calcmode="lin" valueType="num">
                                      <p:cBhvr>
                                        <p:cTn id="48"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1000"/>
                                        <p:tgtEl>
                                          <p:spTgt spid="49"/>
                                        </p:tgtEl>
                                      </p:cBhvr>
                                    </p:animEffect>
                                    <p:anim calcmode="lin" valueType="num">
                                      <p:cBhvr>
                                        <p:cTn id="54" dur="1000" fill="hold"/>
                                        <p:tgtEl>
                                          <p:spTgt spid="49"/>
                                        </p:tgtEl>
                                        <p:attrNameLst>
                                          <p:attrName>ppt_x</p:attrName>
                                        </p:attrNameLst>
                                      </p:cBhvr>
                                      <p:tavLst>
                                        <p:tav tm="0">
                                          <p:val>
                                            <p:strVal val="#ppt_x"/>
                                          </p:val>
                                        </p:tav>
                                        <p:tav tm="100000">
                                          <p:val>
                                            <p:strVal val="#ppt_x"/>
                                          </p:val>
                                        </p:tav>
                                      </p:tavLst>
                                    </p:anim>
                                    <p:anim calcmode="lin" valueType="num">
                                      <p:cBhvr>
                                        <p:cTn id="55" dur="1000" fill="hold"/>
                                        <p:tgtEl>
                                          <p:spTgt spid="4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69"/>
                                        </p:tgtEl>
                                        <p:attrNameLst>
                                          <p:attrName>style.visibility</p:attrName>
                                        </p:attrNameLst>
                                      </p:cBhvr>
                                      <p:to>
                                        <p:strVal val="visible"/>
                                      </p:to>
                                    </p:set>
                                    <p:animEffect transition="in" filter="fade">
                                      <p:cBhvr>
                                        <p:cTn id="58" dur="1000"/>
                                        <p:tgtEl>
                                          <p:spTgt spid="69"/>
                                        </p:tgtEl>
                                      </p:cBhvr>
                                    </p:animEffect>
                                    <p:anim calcmode="lin" valueType="num">
                                      <p:cBhvr>
                                        <p:cTn id="59" dur="1000" fill="hold"/>
                                        <p:tgtEl>
                                          <p:spTgt spid="69"/>
                                        </p:tgtEl>
                                        <p:attrNameLst>
                                          <p:attrName>ppt_x</p:attrName>
                                        </p:attrNameLst>
                                      </p:cBhvr>
                                      <p:tavLst>
                                        <p:tav tm="0">
                                          <p:val>
                                            <p:strVal val="#ppt_x"/>
                                          </p:val>
                                        </p:tav>
                                        <p:tav tm="100000">
                                          <p:val>
                                            <p:strVal val="#ppt_x"/>
                                          </p:val>
                                        </p:tav>
                                      </p:tavLst>
                                    </p:anim>
                                    <p:anim calcmode="lin" valueType="num">
                                      <p:cBhvr>
                                        <p:cTn id="60" dur="1000" fill="hold"/>
                                        <p:tgtEl>
                                          <p:spTgt spid="69"/>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1000"/>
                                        <p:tgtEl>
                                          <p:spTgt spid="62"/>
                                        </p:tgtEl>
                                      </p:cBhvr>
                                    </p:animEffect>
                                    <p:anim calcmode="lin" valueType="num">
                                      <p:cBhvr>
                                        <p:cTn id="64" dur="1000" fill="hold"/>
                                        <p:tgtEl>
                                          <p:spTgt spid="62"/>
                                        </p:tgtEl>
                                        <p:attrNameLst>
                                          <p:attrName>ppt_x</p:attrName>
                                        </p:attrNameLst>
                                      </p:cBhvr>
                                      <p:tavLst>
                                        <p:tav tm="0">
                                          <p:val>
                                            <p:strVal val="#ppt_x"/>
                                          </p:val>
                                        </p:tav>
                                        <p:tav tm="100000">
                                          <p:val>
                                            <p:strVal val="#ppt_x"/>
                                          </p:val>
                                        </p:tav>
                                      </p:tavLst>
                                    </p:anim>
                                    <p:anim calcmode="lin" valueType="num">
                                      <p:cBhvr>
                                        <p:cTn id="6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1000"/>
                                        <p:tgtEl>
                                          <p:spTgt spid="56"/>
                                        </p:tgtEl>
                                      </p:cBhvr>
                                    </p:animEffect>
                                    <p:anim calcmode="lin" valueType="num">
                                      <p:cBhvr>
                                        <p:cTn id="71" dur="1000" fill="hold"/>
                                        <p:tgtEl>
                                          <p:spTgt spid="56"/>
                                        </p:tgtEl>
                                        <p:attrNameLst>
                                          <p:attrName>ppt_x</p:attrName>
                                        </p:attrNameLst>
                                      </p:cBhvr>
                                      <p:tavLst>
                                        <p:tav tm="0">
                                          <p:val>
                                            <p:strVal val="#ppt_x"/>
                                          </p:val>
                                        </p:tav>
                                        <p:tav tm="100000">
                                          <p:val>
                                            <p:strVal val="#ppt_x"/>
                                          </p:val>
                                        </p:tav>
                                      </p:tavLst>
                                    </p:anim>
                                    <p:anim calcmode="lin" valueType="num">
                                      <p:cBhvr>
                                        <p:cTn id="72" dur="1000" fill="hold"/>
                                        <p:tgtEl>
                                          <p:spTgt spid="56"/>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70"/>
                                        </p:tgtEl>
                                        <p:attrNameLst>
                                          <p:attrName>style.visibility</p:attrName>
                                        </p:attrNameLst>
                                      </p:cBhvr>
                                      <p:to>
                                        <p:strVal val="visible"/>
                                      </p:to>
                                    </p:set>
                                    <p:animEffect transition="in" filter="fade">
                                      <p:cBhvr>
                                        <p:cTn id="75" dur="1000"/>
                                        <p:tgtEl>
                                          <p:spTgt spid="70"/>
                                        </p:tgtEl>
                                      </p:cBhvr>
                                    </p:animEffect>
                                    <p:anim calcmode="lin" valueType="num">
                                      <p:cBhvr>
                                        <p:cTn id="76" dur="1000" fill="hold"/>
                                        <p:tgtEl>
                                          <p:spTgt spid="70"/>
                                        </p:tgtEl>
                                        <p:attrNameLst>
                                          <p:attrName>ppt_x</p:attrName>
                                        </p:attrNameLst>
                                      </p:cBhvr>
                                      <p:tavLst>
                                        <p:tav tm="0">
                                          <p:val>
                                            <p:strVal val="#ppt_x"/>
                                          </p:val>
                                        </p:tav>
                                        <p:tav tm="100000">
                                          <p:val>
                                            <p:strVal val="#ppt_x"/>
                                          </p:val>
                                        </p:tav>
                                      </p:tavLst>
                                    </p:anim>
                                    <p:anim calcmode="lin" valueType="num">
                                      <p:cBhvr>
                                        <p:cTn id="77" dur="1000" fill="hold"/>
                                        <p:tgtEl>
                                          <p:spTgt spid="70"/>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63"/>
                                        </p:tgtEl>
                                        <p:attrNameLst>
                                          <p:attrName>style.visibility</p:attrName>
                                        </p:attrNameLst>
                                      </p:cBhvr>
                                      <p:to>
                                        <p:strVal val="visible"/>
                                      </p:to>
                                    </p:set>
                                    <p:animEffect transition="in" filter="fade">
                                      <p:cBhvr>
                                        <p:cTn id="80" dur="1000"/>
                                        <p:tgtEl>
                                          <p:spTgt spid="63"/>
                                        </p:tgtEl>
                                      </p:cBhvr>
                                    </p:animEffect>
                                    <p:anim calcmode="lin" valueType="num">
                                      <p:cBhvr>
                                        <p:cTn id="81" dur="1000" fill="hold"/>
                                        <p:tgtEl>
                                          <p:spTgt spid="63"/>
                                        </p:tgtEl>
                                        <p:attrNameLst>
                                          <p:attrName>ppt_x</p:attrName>
                                        </p:attrNameLst>
                                      </p:cBhvr>
                                      <p:tavLst>
                                        <p:tav tm="0">
                                          <p:val>
                                            <p:strVal val="#ppt_x"/>
                                          </p:val>
                                        </p:tav>
                                        <p:tav tm="100000">
                                          <p:val>
                                            <p:strVal val="#ppt_x"/>
                                          </p:val>
                                        </p:tav>
                                      </p:tavLst>
                                    </p:anim>
                                    <p:anim calcmode="lin" valueType="num">
                                      <p:cBhvr>
                                        <p:cTn id="82"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grpId="0" nodeType="clickEffect">
                                  <p:stCondLst>
                                    <p:cond delay="0"/>
                                  </p:stCondLst>
                                  <p:childTnLst>
                                    <p:set>
                                      <p:cBhvr>
                                        <p:cTn id="86" dur="1" fill="hold">
                                          <p:stCondLst>
                                            <p:cond delay="0"/>
                                          </p:stCondLst>
                                        </p:cTn>
                                        <p:tgtEl>
                                          <p:spTgt spid="57"/>
                                        </p:tgtEl>
                                        <p:attrNameLst>
                                          <p:attrName>style.visibility</p:attrName>
                                        </p:attrNameLst>
                                      </p:cBhvr>
                                      <p:to>
                                        <p:strVal val="visible"/>
                                      </p:to>
                                    </p:set>
                                    <p:animEffect transition="in" filter="fade">
                                      <p:cBhvr>
                                        <p:cTn id="87" dur="1000"/>
                                        <p:tgtEl>
                                          <p:spTgt spid="57"/>
                                        </p:tgtEl>
                                      </p:cBhvr>
                                    </p:animEffect>
                                    <p:anim calcmode="lin" valueType="num">
                                      <p:cBhvr>
                                        <p:cTn id="88" dur="1000" fill="hold"/>
                                        <p:tgtEl>
                                          <p:spTgt spid="57"/>
                                        </p:tgtEl>
                                        <p:attrNameLst>
                                          <p:attrName>ppt_x</p:attrName>
                                        </p:attrNameLst>
                                      </p:cBhvr>
                                      <p:tavLst>
                                        <p:tav tm="0">
                                          <p:val>
                                            <p:strVal val="#ppt_x"/>
                                          </p:val>
                                        </p:tav>
                                        <p:tav tm="100000">
                                          <p:val>
                                            <p:strVal val="#ppt_x"/>
                                          </p:val>
                                        </p:tav>
                                      </p:tavLst>
                                    </p:anim>
                                    <p:anim calcmode="lin" valueType="num">
                                      <p:cBhvr>
                                        <p:cTn id="89" dur="1000" fill="hold"/>
                                        <p:tgtEl>
                                          <p:spTgt spid="5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4"/>
                                        </p:tgtEl>
                                        <p:attrNameLst>
                                          <p:attrName>style.visibility</p:attrName>
                                        </p:attrNameLst>
                                      </p:cBhvr>
                                      <p:to>
                                        <p:strVal val="visible"/>
                                      </p:to>
                                    </p:set>
                                    <p:animEffect transition="in" filter="fade">
                                      <p:cBhvr>
                                        <p:cTn id="97" dur="1000"/>
                                        <p:tgtEl>
                                          <p:spTgt spid="64"/>
                                        </p:tgtEl>
                                      </p:cBhvr>
                                    </p:animEffect>
                                    <p:anim calcmode="lin" valueType="num">
                                      <p:cBhvr>
                                        <p:cTn id="98" dur="1000" fill="hold"/>
                                        <p:tgtEl>
                                          <p:spTgt spid="64"/>
                                        </p:tgtEl>
                                        <p:attrNameLst>
                                          <p:attrName>ppt_x</p:attrName>
                                        </p:attrNameLst>
                                      </p:cBhvr>
                                      <p:tavLst>
                                        <p:tav tm="0">
                                          <p:val>
                                            <p:strVal val="#ppt_x"/>
                                          </p:val>
                                        </p:tav>
                                        <p:tav tm="100000">
                                          <p:val>
                                            <p:strVal val="#ppt_x"/>
                                          </p:val>
                                        </p:tav>
                                      </p:tavLst>
                                    </p:anim>
                                    <p:anim calcmode="lin" valueType="num">
                                      <p:cBhvr>
                                        <p:cTn id="99"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grpId="0" nodeType="click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1000"/>
                                        <p:tgtEl>
                                          <p:spTgt spid="58"/>
                                        </p:tgtEl>
                                      </p:cBhvr>
                                    </p:animEffect>
                                    <p:anim calcmode="lin" valueType="num">
                                      <p:cBhvr>
                                        <p:cTn id="105" dur="1000" fill="hold"/>
                                        <p:tgtEl>
                                          <p:spTgt spid="58"/>
                                        </p:tgtEl>
                                        <p:attrNameLst>
                                          <p:attrName>ppt_x</p:attrName>
                                        </p:attrNameLst>
                                      </p:cBhvr>
                                      <p:tavLst>
                                        <p:tav tm="0">
                                          <p:val>
                                            <p:strVal val="#ppt_x"/>
                                          </p:val>
                                        </p:tav>
                                        <p:tav tm="100000">
                                          <p:val>
                                            <p:strVal val="#ppt_x"/>
                                          </p:val>
                                        </p:tav>
                                      </p:tavLst>
                                    </p:anim>
                                    <p:anim calcmode="lin" valueType="num">
                                      <p:cBhvr>
                                        <p:cTn id="106" dur="1000" fill="hold"/>
                                        <p:tgtEl>
                                          <p:spTgt spid="58"/>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65"/>
                                        </p:tgtEl>
                                        <p:attrNameLst>
                                          <p:attrName>style.visibility</p:attrName>
                                        </p:attrNameLst>
                                      </p:cBhvr>
                                      <p:to>
                                        <p:strVal val="visible"/>
                                      </p:to>
                                    </p:set>
                                    <p:animEffect transition="in" filter="fade">
                                      <p:cBhvr>
                                        <p:cTn id="109" dur="1000"/>
                                        <p:tgtEl>
                                          <p:spTgt spid="65"/>
                                        </p:tgtEl>
                                      </p:cBhvr>
                                    </p:animEffect>
                                    <p:anim calcmode="lin" valueType="num">
                                      <p:cBhvr>
                                        <p:cTn id="110" dur="1000" fill="hold"/>
                                        <p:tgtEl>
                                          <p:spTgt spid="65"/>
                                        </p:tgtEl>
                                        <p:attrNameLst>
                                          <p:attrName>ppt_x</p:attrName>
                                        </p:attrNameLst>
                                      </p:cBhvr>
                                      <p:tavLst>
                                        <p:tav tm="0">
                                          <p:val>
                                            <p:strVal val="#ppt_x"/>
                                          </p:val>
                                        </p:tav>
                                        <p:tav tm="100000">
                                          <p:val>
                                            <p:strVal val="#ppt_x"/>
                                          </p:val>
                                        </p:tav>
                                      </p:tavLst>
                                    </p:anim>
                                    <p:anim calcmode="lin" valueType="num">
                                      <p:cBhvr>
                                        <p:cTn id="111" dur="1000" fill="hold"/>
                                        <p:tgtEl>
                                          <p:spTgt spid="65"/>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72"/>
                                        </p:tgtEl>
                                        <p:attrNameLst>
                                          <p:attrName>style.visibility</p:attrName>
                                        </p:attrNameLst>
                                      </p:cBhvr>
                                      <p:to>
                                        <p:strVal val="visible"/>
                                      </p:to>
                                    </p:set>
                                    <p:animEffect transition="in" filter="fade">
                                      <p:cBhvr>
                                        <p:cTn id="114" dur="1000"/>
                                        <p:tgtEl>
                                          <p:spTgt spid="72"/>
                                        </p:tgtEl>
                                      </p:cBhvr>
                                    </p:animEffect>
                                    <p:anim calcmode="lin" valueType="num">
                                      <p:cBhvr>
                                        <p:cTn id="115" dur="1000" fill="hold"/>
                                        <p:tgtEl>
                                          <p:spTgt spid="72"/>
                                        </p:tgtEl>
                                        <p:attrNameLst>
                                          <p:attrName>ppt_x</p:attrName>
                                        </p:attrNameLst>
                                      </p:cBhvr>
                                      <p:tavLst>
                                        <p:tav tm="0">
                                          <p:val>
                                            <p:strVal val="#ppt_x"/>
                                          </p:val>
                                        </p:tav>
                                        <p:tav tm="100000">
                                          <p:val>
                                            <p:strVal val="#ppt_x"/>
                                          </p:val>
                                        </p:tav>
                                      </p:tavLst>
                                    </p:anim>
                                    <p:anim calcmode="lin" valueType="num">
                                      <p:cBhvr>
                                        <p:cTn id="116"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42" presetClass="entr" presetSubtype="0" fill="hold" grpId="0" nodeType="clickEffect">
                                  <p:stCondLst>
                                    <p:cond delay="0"/>
                                  </p:stCondLst>
                                  <p:childTnLst>
                                    <p:set>
                                      <p:cBhvr>
                                        <p:cTn id="120" dur="1" fill="hold">
                                          <p:stCondLst>
                                            <p:cond delay="0"/>
                                          </p:stCondLst>
                                        </p:cTn>
                                        <p:tgtEl>
                                          <p:spTgt spid="59"/>
                                        </p:tgtEl>
                                        <p:attrNameLst>
                                          <p:attrName>style.visibility</p:attrName>
                                        </p:attrNameLst>
                                      </p:cBhvr>
                                      <p:to>
                                        <p:strVal val="visible"/>
                                      </p:to>
                                    </p:set>
                                    <p:animEffect transition="in" filter="fade">
                                      <p:cBhvr>
                                        <p:cTn id="121" dur="1000"/>
                                        <p:tgtEl>
                                          <p:spTgt spid="59"/>
                                        </p:tgtEl>
                                      </p:cBhvr>
                                    </p:animEffect>
                                    <p:anim calcmode="lin" valueType="num">
                                      <p:cBhvr>
                                        <p:cTn id="122" dur="1000" fill="hold"/>
                                        <p:tgtEl>
                                          <p:spTgt spid="59"/>
                                        </p:tgtEl>
                                        <p:attrNameLst>
                                          <p:attrName>ppt_x</p:attrName>
                                        </p:attrNameLst>
                                      </p:cBhvr>
                                      <p:tavLst>
                                        <p:tav tm="0">
                                          <p:val>
                                            <p:strVal val="#ppt_x"/>
                                          </p:val>
                                        </p:tav>
                                        <p:tav tm="100000">
                                          <p:val>
                                            <p:strVal val="#ppt_x"/>
                                          </p:val>
                                        </p:tav>
                                      </p:tavLst>
                                    </p:anim>
                                    <p:anim calcmode="lin" valueType="num">
                                      <p:cBhvr>
                                        <p:cTn id="123" dur="1000" fill="hold"/>
                                        <p:tgtEl>
                                          <p:spTgt spid="59"/>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73"/>
                                        </p:tgtEl>
                                        <p:attrNameLst>
                                          <p:attrName>style.visibility</p:attrName>
                                        </p:attrNameLst>
                                      </p:cBhvr>
                                      <p:to>
                                        <p:strVal val="visible"/>
                                      </p:to>
                                    </p:set>
                                    <p:animEffect transition="in" filter="fade">
                                      <p:cBhvr>
                                        <p:cTn id="126" dur="1000"/>
                                        <p:tgtEl>
                                          <p:spTgt spid="73"/>
                                        </p:tgtEl>
                                      </p:cBhvr>
                                    </p:animEffect>
                                    <p:anim calcmode="lin" valueType="num">
                                      <p:cBhvr>
                                        <p:cTn id="127" dur="1000" fill="hold"/>
                                        <p:tgtEl>
                                          <p:spTgt spid="73"/>
                                        </p:tgtEl>
                                        <p:attrNameLst>
                                          <p:attrName>ppt_x</p:attrName>
                                        </p:attrNameLst>
                                      </p:cBhvr>
                                      <p:tavLst>
                                        <p:tav tm="0">
                                          <p:val>
                                            <p:strVal val="#ppt_x"/>
                                          </p:val>
                                        </p:tav>
                                        <p:tav tm="100000">
                                          <p:val>
                                            <p:strVal val="#ppt_x"/>
                                          </p:val>
                                        </p:tav>
                                      </p:tavLst>
                                    </p:anim>
                                    <p:anim calcmode="lin" valueType="num">
                                      <p:cBhvr>
                                        <p:cTn id="128" dur="1000" fill="hold"/>
                                        <p:tgtEl>
                                          <p:spTgt spid="73"/>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66"/>
                                        </p:tgtEl>
                                        <p:attrNameLst>
                                          <p:attrName>style.visibility</p:attrName>
                                        </p:attrNameLst>
                                      </p:cBhvr>
                                      <p:to>
                                        <p:strVal val="visible"/>
                                      </p:to>
                                    </p:set>
                                    <p:animEffect transition="in" filter="fade">
                                      <p:cBhvr>
                                        <p:cTn id="131" dur="1000"/>
                                        <p:tgtEl>
                                          <p:spTgt spid="66"/>
                                        </p:tgtEl>
                                      </p:cBhvr>
                                    </p:animEffect>
                                    <p:anim calcmode="lin" valueType="num">
                                      <p:cBhvr>
                                        <p:cTn id="132" dur="1000" fill="hold"/>
                                        <p:tgtEl>
                                          <p:spTgt spid="66"/>
                                        </p:tgtEl>
                                        <p:attrNameLst>
                                          <p:attrName>ppt_x</p:attrName>
                                        </p:attrNameLst>
                                      </p:cBhvr>
                                      <p:tavLst>
                                        <p:tav tm="0">
                                          <p:val>
                                            <p:strVal val="#ppt_x"/>
                                          </p:val>
                                        </p:tav>
                                        <p:tav tm="100000">
                                          <p:val>
                                            <p:strVal val="#ppt_x"/>
                                          </p:val>
                                        </p:tav>
                                      </p:tavLst>
                                    </p:anim>
                                    <p:anim calcmode="lin" valueType="num">
                                      <p:cBhvr>
                                        <p:cTn id="133"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0" grpId="0" animBg="1"/>
      <p:bldP spid="71" grpId="0" animBg="1"/>
      <p:bldP spid="69" grpId="0" animBg="1"/>
      <p:bldP spid="3" grpId="0" animBg="1"/>
      <p:bldP spid="67" grpId="0" animBg="1"/>
      <p:bldP spid="68" grpId="0" animBg="1"/>
      <p:bldP spid="72" grpId="0" animBg="1"/>
      <p:bldP spid="37" grpId="0"/>
      <p:bldP spid="41" grpId="0"/>
      <p:bldP spid="49" grpId="0"/>
      <p:bldP spid="56" grpId="0"/>
      <p:bldP spid="57" grpId="0"/>
      <p:bldP spid="58" grpId="0"/>
      <p:bldP spid="59" grpId="0"/>
      <p:bldP spid="60" grpId="0"/>
      <p:bldP spid="61" grpId="0"/>
      <p:bldP spid="62" grpId="0"/>
      <p:bldP spid="63" grpId="0"/>
      <p:bldP spid="64" grpId="0"/>
      <p:bldP spid="65" grpId="0"/>
      <p:bldP spid="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18548"/>
          <a:stretch/>
        </p:blipFill>
        <p:spPr>
          <a:xfrm>
            <a:off x="0" y="-3388299"/>
            <a:ext cx="7672488" cy="9712899"/>
          </a:xfrm>
        </p:spPr>
      </p:pic>
      <p:sp>
        <p:nvSpPr>
          <p:cNvPr id="5" name="Right Triangle 4"/>
          <p:cNvSpPr/>
          <p:nvPr/>
        </p:nvSpPr>
        <p:spPr>
          <a:xfrm rot="2635421">
            <a:off x="5297317" y="955820"/>
            <a:ext cx="4750343" cy="494636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6" name="TextBox 5"/>
          <p:cNvSpPr txBox="1"/>
          <p:nvPr/>
        </p:nvSpPr>
        <p:spPr>
          <a:xfrm>
            <a:off x="5084842" y="3107175"/>
            <a:ext cx="3335383" cy="369332"/>
          </a:xfrm>
          <a:prstGeom prst="rect">
            <a:avLst/>
          </a:prstGeom>
          <a:noFill/>
        </p:spPr>
        <p:txBody>
          <a:bodyPr wrap="square" rtlCol="0">
            <a:spAutoFit/>
          </a:bodyPr>
          <a:lstStyle/>
          <a:p>
            <a:r>
              <a:rPr lang="en-US" dirty="0">
                <a:latin typeface="Century Gothic" panose="020B0502020202020204" pitchFamily="34" charset="0"/>
              </a:rPr>
              <a:t>A LITTLE BIT OF</a:t>
            </a:r>
            <a:endParaRPr lang="en-GB" dirty="0">
              <a:latin typeface="Century Gothic" panose="020B0502020202020204" pitchFamily="34" charset="0"/>
            </a:endParaRPr>
          </a:p>
        </p:txBody>
      </p:sp>
      <p:sp>
        <p:nvSpPr>
          <p:cNvPr id="7" name="TextBox 6"/>
          <p:cNvSpPr txBox="1"/>
          <p:nvPr/>
        </p:nvSpPr>
        <p:spPr>
          <a:xfrm>
            <a:off x="4998721" y="3291840"/>
            <a:ext cx="2821577" cy="830997"/>
          </a:xfrm>
          <a:prstGeom prst="rect">
            <a:avLst/>
          </a:prstGeom>
          <a:noFill/>
        </p:spPr>
        <p:txBody>
          <a:bodyPr wrap="square" rtlCol="0">
            <a:spAutoFit/>
          </a:bodyPr>
          <a:lstStyle/>
          <a:p>
            <a:r>
              <a:rPr lang="en-US" sz="4800" dirty="0">
                <a:latin typeface="Century Gothic" panose="020B0502020202020204" pitchFamily="34" charset="0"/>
              </a:rPr>
              <a:t>THEORY</a:t>
            </a:r>
            <a:endParaRPr lang="en-GB" sz="4800" dirty="0">
              <a:latin typeface="Century Gothic" panose="020B0502020202020204" pitchFamily="34" charset="0"/>
            </a:endParaRPr>
          </a:p>
        </p:txBody>
      </p:sp>
      <p:sp>
        <p:nvSpPr>
          <p:cNvPr id="9" name="Rounded Rectangle 8"/>
          <p:cNvSpPr/>
          <p:nvPr/>
        </p:nvSpPr>
        <p:spPr>
          <a:xfrm>
            <a:off x="7753714" y="350283"/>
            <a:ext cx="4284617" cy="1363171"/>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0" name="Rounded Rectangle 9"/>
          <p:cNvSpPr/>
          <p:nvPr/>
        </p:nvSpPr>
        <p:spPr>
          <a:xfrm>
            <a:off x="7753714" y="1840346"/>
            <a:ext cx="4223657" cy="1233054"/>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1" name="Rounded Rectangle 10"/>
          <p:cNvSpPr/>
          <p:nvPr/>
        </p:nvSpPr>
        <p:spPr>
          <a:xfrm>
            <a:off x="7753714" y="3212933"/>
            <a:ext cx="4284617" cy="1333667"/>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2" name="TextBox 11"/>
          <p:cNvSpPr txBox="1"/>
          <p:nvPr/>
        </p:nvSpPr>
        <p:spPr>
          <a:xfrm>
            <a:off x="7881881" y="333614"/>
            <a:ext cx="3936274" cy="1246495"/>
          </a:xfrm>
          <a:prstGeom prst="rect">
            <a:avLst/>
          </a:prstGeom>
          <a:noFill/>
        </p:spPr>
        <p:txBody>
          <a:bodyPr wrap="square" rtlCol="0">
            <a:spAutoFit/>
          </a:bodyPr>
          <a:lstStyle/>
          <a:p>
            <a:pPr>
              <a:lnSpc>
                <a:spcPct val="150000"/>
              </a:lnSpc>
            </a:pPr>
            <a:r>
              <a:rPr lang="en-US" b="1" dirty="0">
                <a:latin typeface="Century Gothic" panose="020B0502020202020204" pitchFamily="34" charset="0"/>
              </a:rPr>
              <a:t>TYPES</a:t>
            </a:r>
          </a:p>
          <a:p>
            <a:pPr marL="285764" indent="-285764">
              <a:buFont typeface="Arial" panose="020B0604020202020204" pitchFamily="34" charset="0"/>
              <a:buChar char="•"/>
            </a:pPr>
            <a:r>
              <a:rPr lang="en-US" sz="1600" dirty="0">
                <a:latin typeface="Century Gothic" panose="020B0502020202020204" pitchFamily="34" charset="0"/>
              </a:rPr>
              <a:t>There are 2 types of CV:</a:t>
            </a:r>
          </a:p>
          <a:p>
            <a:pPr marL="285764" indent="-285764">
              <a:buFont typeface="Arial" panose="020B0604020202020204" pitchFamily="34" charset="0"/>
              <a:buChar char="•"/>
            </a:pPr>
            <a:r>
              <a:rPr lang="en-US" sz="1600" b="1" dirty="0">
                <a:latin typeface="Century Gothic" panose="020B0502020202020204" pitchFamily="34" charset="0"/>
              </a:rPr>
              <a:t>Chronological</a:t>
            </a:r>
          </a:p>
          <a:p>
            <a:pPr marL="285764" indent="-285764">
              <a:buFont typeface="Arial" panose="020B0604020202020204" pitchFamily="34" charset="0"/>
              <a:buChar char="•"/>
            </a:pPr>
            <a:r>
              <a:rPr lang="en-US" sz="1600" b="1" dirty="0">
                <a:latin typeface="Century Gothic" panose="020B0502020202020204" pitchFamily="34" charset="0"/>
              </a:rPr>
              <a:t>Functional</a:t>
            </a:r>
            <a:endParaRPr lang="en-GB" sz="1600" b="1" dirty="0">
              <a:latin typeface="Century Gothic" panose="020B0502020202020204" pitchFamily="34" charset="0"/>
            </a:endParaRPr>
          </a:p>
        </p:txBody>
      </p:sp>
      <p:sp>
        <p:nvSpPr>
          <p:cNvPr id="13" name="TextBox 12"/>
          <p:cNvSpPr txBox="1"/>
          <p:nvPr/>
        </p:nvSpPr>
        <p:spPr>
          <a:xfrm>
            <a:off x="7881881" y="1790768"/>
            <a:ext cx="4093028" cy="1246495"/>
          </a:xfrm>
          <a:prstGeom prst="rect">
            <a:avLst/>
          </a:prstGeom>
          <a:noFill/>
        </p:spPr>
        <p:txBody>
          <a:bodyPr wrap="square" rtlCol="0">
            <a:spAutoFit/>
          </a:bodyPr>
          <a:lstStyle/>
          <a:p>
            <a:pPr>
              <a:lnSpc>
                <a:spcPct val="150000"/>
              </a:lnSpc>
            </a:pPr>
            <a:r>
              <a:rPr lang="en-US" b="1" dirty="0">
                <a:latin typeface="Century Gothic" panose="020B0502020202020204" pitchFamily="34" charset="0"/>
              </a:rPr>
              <a:t>CHRONOLOGICAL</a:t>
            </a:r>
          </a:p>
          <a:p>
            <a:pPr marL="285764" indent="-285764">
              <a:buFont typeface="Arial" panose="020B0604020202020204" pitchFamily="34" charset="0"/>
              <a:buChar char="•"/>
            </a:pPr>
            <a:r>
              <a:rPr lang="en-US" sz="1600" dirty="0">
                <a:latin typeface="Century Gothic" panose="020B0502020202020204" pitchFamily="34" charset="0"/>
              </a:rPr>
              <a:t>Lists your work experience and education </a:t>
            </a:r>
          </a:p>
          <a:p>
            <a:r>
              <a:rPr lang="en-US" sz="1600" dirty="0">
                <a:latin typeface="Century Gothic" panose="020B0502020202020204" pitchFamily="34" charset="0"/>
              </a:rPr>
              <a:t>       in chronological order</a:t>
            </a:r>
          </a:p>
        </p:txBody>
      </p:sp>
      <p:sp>
        <p:nvSpPr>
          <p:cNvPr id="14" name="Rectangle 13"/>
          <p:cNvSpPr/>
          <p:nvPr/>
        </p:nvSpPr>
        <p:spPr>
          <a:xfrm>
            <a:off x="7881881" y="3276600"/>
            <a:ext cx="4156450" cy="1246495"/>
          </a:xfrm>
          <a:prstGeom prst="rect">
            <a:avLst/>
          </a:prstGeom>
        </p:spPr>
        <p:txBody>
          <a:bodyPr wrap="square">
            <a:spAutoFit/>
          </a:bodyPr>
          <a:lstStyle/>
          <a:p>
            <a:pPr>
              <a:lnSpc>
                <a:spcPct val="150000"/>
              </a:lnSpc>
            </a:pPr>
            <a:r>
              <a:rPr lang="en-US" b="1" dirty="0">
                <a:latin typeface="Century Gothic" panose="020B0502020202020204" pitchFamily="34" charset="0"/>
              </a:rPr>
              <a:t>FUNCTIONAL</a:t>
            </a:r>
          </a:p>
          <a:p>
            <a:pPr marL="285764" indent="-285764">
              <a:buFont typeface="Arial" panose="020B0604020202020204" pitchFamily="34" charset="0"/>
              <a:buChar char="•"/>
            </a:pPr>
            <a:r>
              <a:rPr lang="en-US" sz="1600" dirty="0">
                <a:latin typeface="Century Gothic" panose="020B0502020202020204" pitchFamily="34" charset="0"/>
              </a:rPr>
              <a:t>Concentrates more on what you can do and what you can offer to the employer</a:t>
            </a:r>
          </a:p>
        </p:txBody>
      </p:sp>
      <p:sp>
        <p:nvSpPr>
          <p:cNvPr id="15" name="Rounded Rectangle 14"/>
          <p:cNvSpPr/>
          <p:nvPr/>
        </p:nvSpPr>
        <p:spPr>
          <a:xfrm>
            <a:off x="7753714" y="4699000"/>
            <a:ext cx="4284617" cy="1264896"/>
          </a:xfrm>
          <a:prstGeom prst="roundRect">
            <a:avLst/>
          </a:prstGeom>
          <a:solidFill>
            <a:schemeClr val="accent1">
              <a:lumMod val="40000"/>
              <a:lumOff val="60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16" name="Rectangle 15"/>
          <p:cNvSpPr/>
          <p:nvPr/>
        </p:nvSpPr>
        <p:spPr>
          <a:xfrm>
            <a:off x="7881881" y="4749800"/>
            <a:ext cx="4093029" cy="1508105"/>
          </a:xfrm>
          <a:prstGeom prst="rect">
            <a:avLst/>
          </a:prstGeom>
        </p:spPr>
        <p:txBody>
          <a:bodyPr wrap="square">
            <a:spAutoFit/>
          </a:bodyPr>
          <a:lstStyle/>
          <a:p>
            <a:pPr>
              <a:lnSpc>
                <a:spcPct val="150000"/>
              </a:lnSpc>
            </a:pPr>
            <a:r>
              <a:rPr lang="en-US" b="1" dirty="0">
                <a:latin typeface="Century Gothic" panose="020B0502020202020204" pitchFamily="34" charset="0"/>
              </a:rPr>
              <a:t>WHICH SHOULD I CHOOSE?</a:t>
            </a:r>
          </a:p>
          <a:p>
            <a:pPr marL="304815" indent="-304815">
              <a:buFont typeface="Arial" panose="020B0604020202020204" pitchFamily="34" charset="0"/>
              <a:buChar char="•"/>
            </a:pPr>
            <a:r>
              <a:rPr lang="en-US" sz="1600" dirty="0">
                <a:latin typeface="Century Gothic" panose="020B0502020202020204" pitchFamily="34" charset="0"/>
              </a:rPr>
              <a:t>Nowadays most CVs use a combination of both types </a:t>
            </a:r>
          </a:p>
          <a:p>
            <a:endParaRPr lang="en-US" b="1" dirty="0">
              <a:latin typeface="Century Gothic" panose="020B0502020202020204" pitchFamily="34" charset="0"/>
            </a:endParaRPr>
          </a:p>
          <a:p>
            <a:endParaRPr lang="en-US" sz="1500" b="1" dirty="0">
              <a:latin typeface="Century Gothic" panose="020B0502020202020204" pitchFamily="34" charset="0"/>
            </a:endParaRPr>
          </a:p>
        </p:txBody>
      </p:sp>
      <p:pic>
        <p:nvPicPr>
          <p:cNvPr id="17" name="Picture 16"/>
          <p:cNvPicPr>
            <a:picLocks noChangeAspect="1"/>
          </p:cNvPicPr>
          <p:nvPr/>
        </p:nvPicPr>
        <p:blipFill>
          <a:blip r:embed="rId3"/>
          <a:stretch>
            <a:fillRect/>
          </a:stretch>
        </p:blipFill>
        <p:spPr>
          <a:xfrm>
            <a:off x="10394983" y="6223000"/>
            <a:ext cx="1429144" cy="555402"/>
          </a:xfrm>
          <a:prstGeom prst="rect">
            <a:avLst/>
          </a:prstGeom>
        </p:spPr>
      </p:pic>
      <p:sp>
        <p:nvSpPr>
          <p:cNvPr id="20" name="Footer Placeholder 2">
            <a:extLst>
              <a:ext uri="{FF2B5EF4-FFF2-40B4-BE49-F238E27FC236}">
                <a16:creationId xmlns:a16="http://schemas.microsoft.com/office/drawing/2014/main" id="{AAC7F763-5E3A-EE40-B4F4-086A8A57C1D8}"/>
              </a:ext>
            </a:extLst>
          </p:cNvPr>
          <p:cNvSpPr txBox="1">
            <a:spLocks/>
          </p:cNvSpPr>
          <p:nvPr/>
        </p:nvSpPr>
        <p:spPr>
          <a:xfrm flipH="1">
            <a:off x="222421" y="6503249"/>
            <a:ext cx="4603579" cy="354751"/>
          </a:xfrm>
          <a:prstGeom prst="rect">
            <a:avLst/>
          </a:prstGeom>
        </p:spPr>
        <p:txBody>
          <a:bodyPr vert="horz" lIns="60960" tIns="30480" rIns="60960" bIns="3048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67"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sz="1067" dirty="0">
              <a:latin typeface="Century Gothic" panose="020B0502020202020204" pitchFamily="34" charset="0"/>
            </a:endParaRPr>
          </a:p>
        </p:txBody>
      </p:sp>
    </p:spTree>
    <p:extLst>
      <p:ext uri="{BB962C8B-B14F-4D97-AF65-F5344CB8AC3E}">
        <p14:creationId xmlns:p14="http://schemas.microsoft.com/office/powerpoint/2010/main" val="34088997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5366327" y="101600"/>
            <a:ext cx="6571673" cy="1117600"/>
          </a:xfrm>
          <a:prstGeom prst="round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27" name="Rounded Rectangle 26"/>
          <p:cNvSpPr/>
          <p:nvPr/>
        </p:nvSpPr>
        <p:spPr>
          <a:xfrm>
            <a:off x="5366327" y="1340231"/>
            <a:ext cx="6571673" cy="1021969"/>
          </a:xfrm>
          <a:prstGeom prst="round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28" name="Rounded Rectangle 27"/>
          <p:cNvSpPr/>
          <p:nvPr/>
        </p:nvSpPr>
        <p:spPr>
          <a:xfrm>
            <a:off x="5366327" y="2463800"/>
            <a:ext cx="6571673" cy="1021969"/>
          </a:xfrm>
          <a:prstGeom prst="round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29" name="Rounded Rectangle 28"/>
          <p:cNvSpPr/>
          <p:nvPr/>
        </p:nvSpPr>
        <p:spPr>
          <a:xfrm>
            <a:off x="5339772" y="3581400"/>
            <a:ext cx="6598228" cy="874036"/>
          </a:xfrm>
          <a:prstGeom prst="round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30" name="Rounded Rectangle 29"/>
          <p:cNvSpPr/>
          <p:nvPr/>
        </p:nvSpPr>
        <p:spPr>
          <a:xfrm>
            <a:off x="5339772" y="4546600"/>
            <a:ext cx="6598228" cy="874036"/>
          </a:xfrm>
          <a:prstGeom prst="round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31" name="Rounded Rectangle 30"/>
          <p:cNvSpPr/>
          <p:nvPr/>
        </p:nvSpPr>
        <p:spPr>
          <a:xfrm>
            <a:off x="5329077" y="5562601"/>
            <a:ext cx="6598228" cy="991627"/>
          </a:xfrm>
          <a:prstGeom prst="round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59839"/>
          <a:stretch/>
        </p:blipFill>
        <p:spPr>
          <a:xfrm>
            <a:off x="0" y="-2302487"/>
            <a:ext cx="5080000" cy="8627087"/>
          </a:xfrm>
          <a:prstGeom prst="rect">
            <a:avLst/>
          </a:prstGeom>
        </p:spPr>
      </p:pic>
      <p:sp>
        <p:nvSpPr>
          <p:cNvPr id="5" name="Rectangle 4"/>
          <p:cNvSpPr/>
          <p:nvPr/>
        </p:nvSpPr>
        <p:spPr>
          <a:xfrm>
            <a:off x="-101600" y="2206074"/>
            <a:ext cx="5181600" cy="1730926"/>
          </a:xfrm>
          <a:prstGeom prst="rect">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2" name="TextBox 2"/>
          <p:cNvSpPr txBox="1"/>
          <p:nvPr/>
        </p:nvSpPr>
        <p:spPr>
          <a:xfrm>
            <a:off x="762000" y="2392321"/>
            <a:ext cx="3708400" cy="1333698"/>
          </a:xfrm>
          <a:prstGeom prst="rect">
            <a:avLst/>
          </a:prstGeom>
        </p:spPr>
        <p:txBody>
          <a:bodyPr wrap="square" lIns="0" tIns="0" rIns="0" bIns="0" rtlCol="0" anchor="t">
            <a:spAutoFit/>
          </a:bodyPr>
          <a:lstStyle/>
          <a:p>
            <a:pPr>
              <a:lnSpc>
                <a:spcPts val="5200"/>
              </a:lnSpc>
            </a:pPr>
            <a:r>
              <a:rPr lang="en-US" sz="4000" b="1" dirty="0">
                <a:solidFill>
                  <a:schemeClr val="bg1"/>
                </a:solidFill>
                <a:latin typeface="Century Gothic" panose="020B0502020202020204" pitchFamily="34" charset="0"/>
                <a:ea typeface="Helveticish" panose="020B0604020202020204" charset="0"/>
                <a:cs typeface="Helveticish" panose="020B0604020202020204" charset="0"/>
              </a:rPr>
              <a:t>PRIORITISING</a:t>
            </a:r>
          </a:p>
          <a:p>
            <a:pPr>
              <a:lnSpc>
                <a:spcPts val="5200"/>
              </a:lnSpc>
            </a:pPr>
            <a:r>
              <a:rPr lang="en-US" sz="4000" b="1" dirty="0">
                <a:solidFill>
                  <a:schemeClr val="bg1"/>
                </a:solidFill>
                <a:latin typeface="Century Gothic" panose="020B0502020202020204" pitchFamily="34" charset="0"/>
                <a:ea typeface="Helveticish" panose="020B0604020202020204" charset="0"/>
                <a:cs typeface="Helveticish" panose="020B0604020202020204" charset="0"/>
              </a:rPr>
              <a:t>CV SECTIONS</a:t>
            </a:r>
          </a:p>
        </p:txBody>
      </p:sp>
      <p:sp>
        <p:nvSpPr>
          <p:cNvPr id="6" name="TextBox 6"/>
          <p:cNvSpPr txBox="1"/>
          <p:nvPr/>
        </p:nvSpPr>
        <p:spPr>
          <a:xfrm>
            <a:off x="5589944" y="314802"/>
            <a:ext cx="5761978" cy="256480"/>
          </a:xfrm>
          <a:prstGeom prst="rect">
            <a:avLst/>
          </a:prstGeom>
        </p:spPr>
        <p:txBody>
          <a:bodyPr lIns="0" tIns="0" rIns="0" bIns="0" rtlCol="0" anchor="t">
            <a:spAutoFit/>
          </a:bodyPr>
          <a:lstStyle/>
          <a:p>
            <a:pPr>
              <a:lnSpc>
                <a:spcPts val="1960"/>
              </a:lnSpc>
              <a:spcBef>
                <a:spcPct val="0"/>
              </a:spcBef>
            </a:pPr>
            <a:r>
              <a:rPr lang="en-US" sz="1867" b="1" dirty="0">
                <a:latin typeface="Century Gothic" panose="020B0502020202020204" pitchFamily="34" charset="0"/>
                <a:ea typeface="Helveticish" panose="020B0604020202020204" charset="0"/>
                <a:cs typeface="Helveticish" panose="020B0604020202020204" charset="0"/>
              </a:rPr>
              <a:t>NAME &amp; CONTACT DETAILS</a:t>
            </a:r>
          </a:p>
        </p:txBody>
      </p:sp>
      <p:sp>
        <p:nvSpPr>
          <p:cNvPr id="8" name="TextBox 8"/>
          <p:cNvSpPr txBox="1"/>
          <p:nvPr/>
        </p:nvSpPr>
        <p:spPr>
          <a:xfrm>
            <a:off x="5553363" y="1469809"/>
            <a:ext cx="5761979" cy="256480"/>
          </a:xfrm>
          <a:prstGeom prst="rect">
            <a:avLst/>
          </a:prstGeom>
        </p:spPr>
        <p:txBody>
          <a:bodyPr lIns="0" tIns="0" rIns="0" bIns="0" rtlCol="0" anchor="t">
            <a:spAutoFit/>
          </a:bodyPr>
          <a:lstStyle/>
          <a:p>
            <a:pPr>
              <a:lnSpc>
                <a:spcPts val="1960"/>
              </a:lnSpc>
              <a:spcBef>
                <a:spcPct val="0"/>
              </a:spcBef>
            </a:pPr>
            <a:r>
              <a:rPr lang="en-US" sz="1867" b="1" dirty="0">
                <a:latin typeface="Century Gothic" panose="020B0502020202020204" pitchFamily="34" charset="0"/>
                <a:ea typeface="Helveticish" panose="020B0604020202020204" charset="0"/>
                <a:cs typeface="Helveticish" panose="020B0604020202020204" charset="0"/>
              </a:rPr>
              <a:t>HOBBIES &amp; INTERESTS</a:t>
            </a:r>
          </a:p>
        </p:txBody>
      </p:sp>
      <p:sp>
        <p:nvSpPr>
          <p:cNvPr id="9" name="TextBox 9"/>
          <p:cNvSpPr txBox="1"/>
          <p:nvPr/>
        </p:nvSpPr>
        <p:spPr>
          <a:xfrm>
            <a:off x="5504198" y="1752600"/>
            <a:ext cx="6570160" cy="969496"/>
          </a:xfrm>
          <a:prstGeom prst="rect">
            <a:avLst/>
          </a:prstGeom>
        </p:spPr>
        <p:txBody>
          <a:bodyPr wrap="square" lIns="0" tIns="0" rIns="0" bIns="0" rtlCol="0" anchor="t">
            <a:spAutoFit/>
          </a:bodyPr>
          <a:lstStyle/>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Where possible list interests related to the post applied for</a:t>
            </a:r>
          </a:p>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Try not to be too general</a:t>
            </a:r>
          </a:p>
          <a:p>
            <a:pPr marL="304815" indent="-304815">
              <a:buFont typeface="Arial" panose="020B0604020202020204" pitchFamily="34" charset="0"/>
              <a:buChar char="•"/>
            </a:pPr>
            <a:endParaRPr lang="en-GB" sz="1600" dirty="0">
              <a:latin typeface="Century Gothic" panose="020B0502020202020204" pitchFamily="34" charset="0"/>
              <a:ea typeface="Helveticish" panose="020B0604020202020204" charset="0"/>
              <a:cs typeface="Helveticish" panose="020B0604020202020204" charset="0"/>
            </a:endParaRPr>
          </a:p>
          <a:p>
            <a:pPr>
              <a:lnSpc>
                <a:spcPts val="1800"/>
              </a:lnSpc>
            </a:pPr>
            <a:endParaRPr lang="en-US" sz="1600" dirty="0">
              <a:latin typeface="Century Gothic" panose="020B0502020202020204" pitchFamily="34" charset="0"/>
              <a:ea typeface="Helveticish" panose="020B0604020202020204" charset="0"/>
              <a:cs typeface="Helveticish" panose="020B0604020202020204" charset="0"/>
            </a:endParaRPr>
          </a:p>
        </p:txBody>
      </p:sp>
      <p:sp>
        <p:nvSpPr>
          <p:cNvPr id="10" name="TextBox 10"/>
          <p:cNvSpPr txBox="1"/>
          <p:nvPr/>
        </p:nvSpPr>
        <p:spPr>
          <a:xfrm>
            <a:off x="5532940" y="2616200"/>
            <a:ext cx="5761978" cy="256480"/>
          </a:xfrm>
          <a:prstGeom prst="rect">
            <a:avLst/>
          </a:prstGeom>
        </p:spPr>
        <p:txBody>
          <a:bodyPr lIns="0" tIns="0" rIns="0" bIns="0" rtlCol="0" anchor="t">
            <a:spAutoFit/>
          </a:bodyPr>
          <a:lstStyle/>
          <a:p>
            <a:pPr>
              <a:lnSpc>
                <a:spcPts val="1960"/>
              </a:lnSpc>
              <a:spcBef>
                <a:spcPct val="0"/>
              </a:spcBef>
            </a:pPr>
            <a:r>
              <a:rPr lang="en-US" sz="1867" b="1" dirty="0">
                <a:latin typeface="Century Gothic" panose="020B0502020202020204" pitchFamily="34" charset="0"/>
                <a:ea typeface="Helveticish" panose="020B0604020202020204" charset="0"/>
                <a:cs typeface="Helveticish" panose="020B0604020202020204" charset="0"/>
              </a:rPr>
              <a:t>WORK EXPERIENCE/HISTORY</a:t>
            </a:r>
          </a:p>
        </p:txBody>
      </p:sp>
      <p:sp>
        <p:nvSpPr>
          <p:cNvPr id="14" name="TextBox 10"/>
          <p:cNvSpPr txBox="1"/>
          <p:nvPr/>
        </p:nvSpPr>
        <p:spPr>
          <a:xfrm>
            <a:off x="5553364" y="3784600"/>
            <a:ext cx="5761978" cy="256480"/>
          </a:xfrm>
          <a:prstGeom prst="rect">
            <a:avLst/>
          </a:prstGeom>
        </p:spPr>
        <p:txBody>
          <a:bodyPr lIns="0" tIns="0" rIns="0" bIns="0" rtlCol="0" anchor="t">
            <a:spAutoFit/>
          </a:bodyPr>
          <a:lstStyle/>
          <a:p>
            <a:pPr>
              <a:lnSpc>
                <a:spcPts val="1960"/>
              </a:lnSpc>
              <a:spcBef>
                <a:spcPct val="0"/>
              </a:spcBef>
            </a:pPr>
            <a:r>
              <a:rPr lang="en-US" sz="1867" b="1" dirty="0">
                <a:latin typeface="Century Gothic" panose="020B0502020202020204" pitchFamily="34" charset="0"/>
                <a:ea typeface="Helveticish" panose="020B0604020202020204" charset="0"/>
                <a:cs typeface="Helveticish" panose="020B0604020202020204" charset="0"/>
              </a:rPr>
              <a:t>PERSONAL PROFILE</a:t>
            </a:r>
          </a:p>
        </p:txBody>
      </p:sp>
      <p:sp>
        <p:nvSpPr>
          <p:cNvPr id="16" name="TextBox 10"/>
          <p:cNvSpPr txBox="1"/>
          <p:nvPr/>
        </p:nvSpPr>
        <p:spPr>
          <a:xfrm>
            <a:off x="5553364" y="4749800"/>
            <a:ext cx="5761978" cy="256480"/>
          </a:xfrm>
          <a:prstGeom prst="rect">
            <a:avLst/>
          </a:prstGeom>
        </p:spPr>
        <p:txBody>
          <a:bodyPr lIns="0" tIns="0" rIns="0" bIns="0" rtlCol="0" anchor="t">
            <a:spAutoFit/>
          </a:bodyPr>
          <a:lstStyle/>
          <a:p>
            <a:pPr>
              <a:lnSpc>
                <a:spcPts val="1960"/>
              </a:lnSpc>
              <a:spcBef>
                <a:spcPct val="0"/>
              </a:spcBef>
            </a:pPr>
            <a:r>
              <a:rPr lang="en-US" sz="1867" b="1" dirty="0">
                <a:latin typeface="Century Gothic" panose="020B0502020202020204" pitchFamily="34" charset="0"/>
                <a:ea typeface="Helveticish" panose="020B0604020202020204" charset="0"/>
                <a:cs typeface="Helveticish" panose="020B0604020202020204" charset="0"/>
              </a:rPr>
              <a:t>EDUCATION</a:t>
            </a:r>
          </a:p>
        </p:txBody>
      </p:sp>
      <p:sp>
        <p:nvSpPr>
          <p:cNvPr id="15" name="TextBox 9"/>
          <p:cNvSpPr txBox="1"/>
          <p:nvPr/>
        </p:nvSpPr>
        <p:spPr>
          <a:xfrm>
            <a:off x="5520240" y="2819401"/>
            <a:ext cx="6570160" cy="723275"/>
          </a:xfrm>
          <a:prstGeom prst="rect">
            <a:avLst/>
          </a:prstGeom>
        </p:spPr>
        <p:txBody>
          <a:bodyPr wrap="square" lIns="0" tIns="0" rIns="0" bIns="0" rtlCol="0" anchor="t">
            <a:spAutoFit/>
          </a:bodyPr>
          <a:lstStyle/>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Name of role and brief list of duties, ideally in bullet points</a:t>
            </a:r>
          </a:p>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Typically most recent first</a:t>
            </a:r>
          </a:p>
          <a:p>
            <a:pPr>
              <a:lnSpc>
                <a:spcPts val="1800"/>
              </a:lnSpc>
            </a:pPr>
            <a:endParaRPr lang="en-US" sz="1600" dirty="0">
              <a:latin typeface="Century Gothic" panose="020B0502020202020204" pitchFamily="34" charset="0"/>
              <a:ea typeface="Helveticish" panose="020B0604020202020204" charset="0"/>
              <a:cs typeface="Helveticish" panose="020B0604020202020204" charset="0"/>
            </a:endParaRPr>
          </a:p>
        </p:txBody>
      </p:sp>
      <p:sp>
        <p:nvSpPr>
          <p:cNvPr id="22" name="TextBox 10"/>
          <p:cNvSpPr txBox="1"/>
          <p:nvPr/>
        </p:nvSpPr>
        <p:spPr>
          <a:xfrm>
            <a:off x="5504198" y="5715000"/>
            <a:ext cx="5761978" cy="256480"/>
          </a:xfrm>
          <a:prstGeom prst="rect">
            <a:avLst/>
          </a:prstGeom>
        </p:spPr>
        <p:txBody>
          <a:bodyPr lIns="0" tIns="0" rIns="0" bIns="0" rtlCol="0" anchor="t">
            <a:spAutoFit/>
          </a:bodyPr>
          <a:lstStyle/>
          <a:p>
            <a:pPr>
              <a:lnSpc>
                <a:spcPts val="1960"/>
              </a:lnSpc>
              <a:spcBef>
                <a:spcPct val="0"/>
              </a:spcBef>
            </a:pPr>
            <a:r>
              <a:rPr lang="en-US" sz="1867" b="1" dirty="0">
                <a:latin typeface="Century Gothic" panose="020B0502020202020204" pitchFamily="34" charset="0"/>
                <a:ea typeface="Helveticish" panose="020B0604020202020204" charset="0"/>
                <a:cs typeface="Helveticish" panose="020B0604020202020204" charset="0"/>
              </a:rPr>
              <a:t>SKILLS</a:t>
            </a:r>
          </a:p>
        </p:txBody>
      </p:sp>
      <p:sp>
        <p:nvSpPr>
          <p:cNvPr id="23" name="TextBox 9"/>
          <p:cNvSpPr txBox="1"/>
          <p:nvPr/>
        </p:nvSpPr>
        <p:spPr>
          <a:xfrm>
            <a:off x="5520240" y="4038600"/>
            <a:ext cx="6570160" cy="477054"/>
          </a:xfrm>
          <a:prstGeom prst="rect">
            <a:avLst/>
          </a:prstGeom>
        </p:spPr>
        <p:txBody>
          <a:bodyPr wrap="square" lIns="0" tIns="0" rIns="0" bIns="0" rtlCol="0" anchor="t">
            <a:spAutoFit/>
          </a:bodyPr>
          <a:lstStyle/>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Short, punchy paragraph about you</a:t>
            </a:r>
          </a:p>
          <a:p>
            <a:pPr>
              <a:lnSpc>
                <a:spcPts val="1800"/>
              </a:lnSpc>
            </a:pPr>
            <a:endParaRPr lang="en-US" sz="1600" dirty="0">
              <a:latin typeface="Century Gothic" panose="020B0502020202020204" pitchFamily="34" charset="0"/>
              <a:ea typeface="Helveticish" panose="020B0604020202020204" charset="0"/>
              <a:cs typeface="Helveticish" panose="020B0604020202020204" charset="0"/>
            </a:endParaRPr>
          </a:p>
        </p:txBody>
      </p:sp>
      <p:sp>
        <p:nvSpPr>
          <p:cNvPr id="24" name="TextBox 9"/>
          <p:cNvSpPr txBox="1"/>
          <p:nvPr/>
        </p:nvSpPr>
        <p:spPr>
          <a:xfrm>
            <a:off x="5520240" y="5003800"/>
            <a:ext cx="6570160" cy="477054"/>
          </a:xfrm>
          <a:prstGeom prst="rect">
            <a:avLst/>
          </a:prstGeom>
        </p:spPr>
        <p:txBody>
          <a:bodyPr wrap="square" lIns="0" tIns="0" rIns="0" bIns="0" rtlCol="0" anchor="t">
            <a:spAutoFit/>
          </a:bodyPr>
          <a:lstStyle/>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Include grades, training courses and qualifications</a:t>
            </a:r>
          </a:p>
          <a:p>
            <a:pPr>
              <a:lnSpc>
                <a:spcPts val="1800"/>
              </a:lnSpc>
            </a:pPr>
            <a:endParaRPr lang="en-US" sz="1600" dirty="0">
              <a:latin typeface="Century Gothic" panose="020B0502020202020204" pitchFamily="34" charset="0"/>
              <a:ea typeface="Helveticish" panose="020B0604020202020204" charset="0"/>
              <a:cs typeface="Helveticish" panose="020B0604020202020204" charset="0"/>
            </a:endParaRPr>
          </a:p>
        </p:txBody>
      </p:sp>
      <p:sp>
        <p:nvSpPr>
          <p:cNvPr id="25" name="TextBox 9"/>
          <p:cNvSpPr txBox="1"/>
          <p:nvPr/>
        </p:nvSpPr>
        <p:spPr>
          <a:xfrm>
            <a:off x="5504198" y="5918200"/>
            <a:ext cx="6407065" cy="723275"/>
          </a:xfrm>
          <a:prstGeom prst="rect">
            <a:avLst/>
          </a:prstGeom>
        </p:spPr>
        <p:txBody>
          <a:bodyPr wrap="square" lIns="0" tIns="0" rIns="0" bIns="0" rtlCol="0" anchor="t">
            <a:spAutoFit/>
          </a:bodyPr>
          <a:lstStyle/>
          <a:p>
            <a:pPr marL="304815" indent="-304815">
              <a:buFont typeface="Arial" panose="020B0604020202020204" pitchFamily="34" charset="0"/>
              <a:buChar char="•"/>
            </a:pPr>
            <a:r>
              <a:rPr lang="en-GB" sz="1600" dirty="0">
                <a:latin typeface="Century Gothic" panose="020B0502020202020204" pitchFamily="34" charset="0"/>
                <a:ea typeface="Helveticish" panose="020B0604020202020204" charset="0"/>
                <a:cs typeface="Helveticish" panose="020B0604020202020204" charset="0"/>
              </a:rPr>
              <a:t>Include if relevant to the post, be specific and use brief examples where possible</a:t>
            </a:r>
          </a:p>
          <a:p>
            <a:pPr>
              <a:lnSpc>
                <a:spcPts val="1800"/>
              </a:lnSpc>
            </a:pPr>
            <a:endParaRPr lang="en-US" sz="1600" dirty="0">
              <a:latin typeface="Century Gothic" panose="020B0502020202020204" pitchFamily="34" charset="0"/>
              <a:ea typeface="Helveticish" panose="020B0604020202020204" charset="0"/>
              <a:cs typeface="Helveticish" panose="020B0604020202020204" charset="0"/>
            </a:endParaRPr>
          </a:p>
        </p:txBody>
      </p:sp>
      <p:sp>
        <p:nvSpPr>
          <p:cNvPr id="12" name="TextBox 11"/>
          <p:cNvSpPr txBox="1"/>
          <p:nvPr/>
        </p:nvSpPr>
        <p:spPr>
          <a:xfrm>
            <a:off x="5471543" y="587557"/>
            <a:ext cx="6334687" cy="584775"/>
          </a:xfrm>
          <a:prstGeom prst="rect">
            <a:avLst/>
          </a:prstGeom>
          <a:noFill/>
        </p:spPr>
        <p:txBody>
          <a:bodyPr wrap="square" rtlCol="0">
            <a:spAutoFit/>
          </a:bodyPr>
          <a:lstStyle/>
          <a:p>
            <a:pPr marL="190510" indent="-190510">
              <a:buFont typeface="Arial" panose="020B0604020202020204" pitchFamily="34" charset="0"/>
              <a:buChar char="•"/>
            </a:pPr>
            <a:r>
              <a:rPr lang="en-US" sz="1600" dirty="0">
                <a:latin typeface="Century Gothic" panose="020B0502020202020204" pitchFamily="34" charset="0"/>
              </a:rPr>
              <a:t>Details you are happy for the employer to use</a:t>
            </a:r>
          </a:p>
          <a:p>
            <a:pPr marL="190510" indent="-190510">
              <a:buFont typeface="Arial" panose="020B0604020202020204" pitchFamily="34" charset="0"/>
              <a:buChar char="•"/>
            </a:pPr>
            <a:r>
              <a:rPr lang="en-US" sz="1600" dirty="0">
                <a:latin typeface="Century Gothic" panose="020B0502020202020204" pitchFamily="34" charset="0"/>
              </a:rPr>
              <a:t>Be aware of inappropriate email addresses</a:t>
            </a:r>
            <a:endParaRPr lang="en-GB" sz="1600" dirty="0">
              <a:latin typeface="Century Gothic" panose="020B0502020202020204" pitchFamily="34" charset="0"/>
            </a:endParaRPr>
          </a:p>
        </p:txBody>
      </p:sp>
      <p:sp>
        <p:nvSpPr>
          <p:cNvPr id="33" name="Footer Placeholder 2">
            <a:extLst>
              <a:ext uri="{FF2B5EF4-FFF2-40B4-BE49-F238E27FC236}">
                <a16:creationId xmlns:a16="http://schemas.microsoft.com/office/drawing/2014/main" id="{AAC7F763-5E3A-EE40-B4F4-086A8A57C1D8}"/>
              </a:ext>
            </a:extLst>
          </p:cNvPr>
          <p:cNvSpPr txBox="1">
            <a:spLocks/>
          </p:cNvSpPr>
          <p:nvPr/>
        </p:nvSpPr>
        <p:spPr>
          <a:xfrm flipH="1">
            <a:off x="222421" y="6503249"/>
            <a:ext cx="4603579" cy="354751"/>
          </a:xfrm>
          <a:prstGeom prst="rect">
            <a:avLst/>
          </a:prstGeom>
        </p:spPr>
        <p:txBody>
          <a:bodyPr vert="horz" lIns="60960" tIns="30480" rIns="60960" bIns="3048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67"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sz="1067" dirty="0">
              <a:latin typeface="Century Gothic" panose="020B0502020202020204" pitchFamily="34" charset="0"/>
            </a:endParaRPr>
          </a:p>
        </p:txBody>
      </p:sp>
      <p:pic>
        <p:nvPicPr>
          <p:cNvPr id="34" name="Picture 33"/>
          <p:cNvPicPr>
            <a:picLocks noChangeAspect="1"/>
          </p:cNvPicPr>
          <p:nvPr/>
        </p:nvPicPr>
        <p:blipFill>
          <a:blip r:embed="rId3"/>
          <a:stretch>
            <a:fillRect/>
          </a:stretch>
        </p:blipFill>
        <p:spPr>
          <a:xfrm>
            <a:off x="10394983" y="6223000"/>
            <a:ext cx="1429144" cy="555402"/>
          </a:xfrm>
          <a:prstGeom prst="rect">
            <a:avLst/>
          </a:prstGeom>
        </p:spPr>
      </p:pic>
    </p:spTree>
    <p:extLst>
      <p:ext uri="{BB962C8B-B14F-4D97-AF65-F5344CB8AC3E}">
        <p14:creationId xmlns:p14="http://schemas.microsoft.com/office/powerpoint/2010/main" val="248885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1000"/>
                                        <p:tgtEl>
                                          <p:spTgt spid="28"/>
                                        </p:tgtEl>
                                      </p:cBhvr>
                                    </p:animEffect>
                                    <p:anim calcmode="lin" valueType="num">
                                      <p:cBhvr>
                                        <p:cTn id="42" dur="1000" fill="hold"/>
                                        <p:tgtEl>
                                          <p:spTgt spid="28"/>
                                        </p:tgtEl>
                                        <p:attrNameLst>
                                          <p:attrName>ppt_x</p:attrName>
                                        </p:attrNameLst>
                                      </p:cBhvr>
                                      <p:tavLst>
                                        <p:tav tm="0">
                                          <p:val>
                                            <p:strVal val="#ppt_x"/>
                                          </p:val>
                                        </p:tav>
                                        <p:tav tm="100000">
                                          <p:val>
                                            <p:strVal val="#ppt_x"/>
                                          </p:val>
                                        </p:tav>
                                      </p:tavLst>
                                    </p:anim>
                                    <p:anim calcmode="lin" valueType="num">
                                      <p:cBhvr>
                                        <p:cTn id="43" dur="1000" fill="hold"/>
                                        <p:tgtEl>
                                          <p:spTgt spid="2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
                                          </p:val>
                                        </p:tav>
                                        <p:tav tm="100000">
                                          <p:val>
                                            <p:strVal val="#ppt_x"/>
                                          </p:val>
                                        </p:tav>
                                      </p:tavLst>
                                    </p:anim>
                                    <p:anim calcmode="lin" valueType="num">
                                      <p:cBhvr>
                                        <p:cTn id="5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1000"/>
                                        <p:tgtEl>
                                          <p:spTgt spid="29"/>
                                        </p:tgtEl>
                                      </p:cBhvr>
                                    </p:animEffect>
                                    <p:anim calcmode="lin" valueType="num">
                                      <p:cBhvr>
                                        <p:cTn id="69" dur="1000" fill="hold"/>
                                        <p:tgtEl>
                                          <p:spTgt spid="29"/>
                                        </p:tgtEl>
                                        <p:attrNameLst>
                                          <p:attrName>ppt_x</p:attrName>
                                        </p:attrNameLst>
                                      </p:cBhvr>
                                      <p:tavLst>
                                        <p:tav tm="0">
                                          <p:val>
                                            <p:strVal val="#ppt_x"/>
                                          </p:val>
                                        </p:tav>
                                        <p:tav tm="100000">
                                          <p:val>
                                            <p:strVal val="#ppt_x"/>
                                          </p:val>
                                        </p:tav>
                                      </p:tavLst>
                                    </p:anim>
                                    <p:anim calcmode="lin" valueType="num">
                                      <p:cBhvr>
                                        <p:cTn id="7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fade">
                                      <p:cBhvr>
                                        <p:cTn id="75" dur="1000"/>
                                        <p:tgtEl>
                                          <p:spTgt spid="16"/>
                                        </p:tgtEl>
                                      </p:cBhvr>
                                    </p:animEffect>
                                    <p:anim calcmode="lin" valueType="num">
                                      <p:cBhvr>
                                        <p:cTn id="76" dur="1000" fill="hold"/>
                                        <p:tgtEl>
                                          <p:spTgt spid="16"/>
                                        </p:tgtEl>
                                        <p:attrNameLst>
                                          <p:attrName>ppt_x</p:attrName>
                                        </p:attrNameLst>
                                      </p:cBhvr>
                                      <p:tavLst>
                                        <p:tav tm="0">
                                          <p:val>
                                            <p:strVal val="#ppt_x"/>
                                          </p:val>
                                        </p:tav>
                                        <p:tav tm="100000">
                                          <p:val>
                                            <p:strVal val="#ppt_x"/>
                                          </p:val>
                                        </p:tav>
                                      </p:tavLst>
                                    </p:anim>
                                    <p:anim calcmode="lin" valueType="num">
                                      <p:cBhvr>
                                        <p:cTn id="77" dur="1000" fill="hold"/>
                                        <p:tgtEl>
                                          <p:spTgt spid="1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1000"/>
                                        <p:tgtEl>
                                          <p:spTgt spid="24"/>
                                        </p:tgtEl>
                                      </p:cBhvr>
                                    </p:animEffect>
                                    <p:anim calcmode="lin" valueType="num">
                                      <p:cBhvr>
                                        <p:cTn id="86" dur="1000" fill="hold"/>
                                        <p:tgtEl>
                                          <p:spTgt spid="24"/>
                                        </p:tgtEl>
                                        <p:attrNameLst>
                                          <p:attrName>ppt_x</p:attrName>
                                        </p:attrNameLst>
                                      </p:cBhvr>
                                      <p:tavLst>
                                        <p:tav tm="0">
                                          <p:val>
                                            <p:strVal val="#ppt_x"/>
                                          </p:val>
                                        </p:tav>
                                        <p:tav tm="100000">
                                          <p:val>
                                            <p:strVal val="#ppt_x"/>
                                          </p:val>
                                        </p:tav>
                                      </p:tavLst>
                                    </p:anim>
                                    <p:anim calcmode="lin" valueType="num">
                                      <p:cBhvr>
                                        <p:cTn id="8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1000"/>
                                        <p:tgtEl>
                                          <p:spTgt spid="25"/>
                                        </p:tgtEl>
                                      </p:cBhvr>
                                    </p:animEffect>
                                    <p:anim calcmode="lin" valueType="num">
                                      <p:cBhvr>
                                        <p:cTn id="98" dur="1000" fill="hold"/>
                                        <p:tgtEl>
                                          <p:spTgt spid="25"/>
                                        </p:tgtEl>
                                        <p:attrNameLst>
                                          <p:attrName>ppt_x</p:attrName>
                                        </p:attrNameLst>
                                      </p:cBhvr>
                                      <p:tavLst>
                                        <p:tav tm="0">
                                          <p:val>
                                            <p:strVal val="#ppt_x"/>
                                          </p:val>
                                        </p:tav>
                                        <p:tav tm="100000">
                                          <p:val>
                                            <p:strVal val="#ppt_x"/>
                                          </p:val>
                                        </p:tav>
                                      </p:tavLst>
                                    </p:anim>
                                    <p:anim calcmode="lin" valueType="num">
                                      <p:cBhvr>
                                        <p:cTn id="99" dur="1000" fill="hold"/>
                                        <p:tgtEl>
                                          <p:spTgt spid="25"/>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1000"/>
                                        <p:tgtEl>
                                          <p:spTgt spid="31"/>
                                        </p:tgtEl>
                                      </p:cBhvr>
                                    </p:animEffect>
                                    <p:anim calcmode="lin" valueType="num">
                                      <p:cBhvr>
                                        <p:cTn id="103" dur="1000" fill="hold"/>
                                        <p:tgtEl>
                                          <p:spTgt spid="31"/>
                                        </p:tgtEl>
                                        <p:attrNameLst>
                                          <p:attrName>ppt_x</p:attrName>
                                        </p:attrNameLst>
                                      </p:cBhvr>
                                      <p:tavLst>
                                        <p:tav tm="0">
                                          <p:val>
                                            <p:strVal val="#ppt_x"/>
                                          </p:val>
                                        </p:tav>
                                        <p:tav tm="100000">
                                          <p:val>
                                            <p:strVal val="#ppt_x"/>
                                          </p:val>
                                        </p:tav>
                                      </p:tavLst>
                                    </p:anim>
                                    <p:anim calcmode="lin" valueType="num">
                                      <p:cBhvr>
                                        <p:cTn id="104"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7" grpId="0" animBg="1"/>
      <p:bldP spid="28" grpId="0" animBg="1"/>
      <p:bldP spid="29" grpId="0" animBg="1"/>
      <p:bldP spid="30" grpId="0" animBg="1"/>
      <p:bldP spid="31" grpId="0" animBg="1"/>
      <p:bldP spid="6" grpId="0"/>
      <p:bldP spid="8" grpId="0"/>
      <p:bldP spid="9" grpId="0"/>
      <p:bldP spid="10" grpId="0"/>
      <p:bldP spid="14" grpId="0"/>
      <p:bldP spid="16" grpId="0"/>
      <p:bldP spid="15" grpId="0"/>
      <p:bldP spid="22" grpId="0"/>
      <p:bldP spid="23" grpId="0"/>
      <p:bldP spid="24" grpId="0"/>
      <p:bldP spid="25"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5993902"/>
          </a:xfrm>
          <a:prstGeom prst="rect">
            <a:avLst/>
          </a:prstGeom>
        </p:spPr>
      </p:pic>
      <p:sp>
        <p:nvSpPr>
          <p:cNvPr id="2" name="Rectangle 1"/>
          <p:cNvSpPr/>
          <p:nvPr/>
        </p:nvSpPr>
        <p:spPr>
          <a:xfrm>
            <a:off x="0" y="0"/>
            <a:ext cx="12192000" cy="1346200"/>
          </a:xfrm>
          <a:prstGeom prst="rect">
            <a:avLst/>
          </a:prstGeom>
          <a:solidFill>
            <a:schemeClr val="tx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Century Gothic" panose="020B0502020202020204" pitchFamily="34" charset="0"/>
            </a:endParaRPr>
          </a:p>
        </p:txBody>
      </p:sp>
      <p:sp>
        <p:nvSpPr>
          <p:cNvPr id="11266" name="Title 1"/>
          <p:cNvSpPr>
            <a:spLocks noGrp="1"/>
          </p:cNvSpPr>
          <p:nvPr>
            <p:ph type="title"/>
          </p:nvPr>
        </p:nvSpPr>
        <p:spPr>
          <a:xfrm>
            <a:off x="-1016000" y="238125"/>
            <a:ext cx="8229600" cy="869950"/>
          </a:xfrm>
        </p:spPr>
        <p:txBody>
          <a:bodyPr>
            <a:normAutofit/>
          </a:bodyPr>
          <a:lstStyle/>
          <a:p>
            <a:pPr eaLnBrk="1" hangingPunct="1"/>
            <a:r>
              <a:rPr lang="en-US" altLang="en-US" sz="4800" b="1" dirty="0">
                <a:solidFill>
                  <a:schemeClr val="bg1"/>
                </a:solidFill>
                <a:latin typeface="Century Gothic" panose="020B0502020202020204" pitchFamily="34" charset="0"/>
                <a:ea typeface="Helveticish Bold" panose="020B0604020202020204" charset="0"/>
                <a:cs typeface="Helveticish Bold" panose="020B0604020202020204" charset="0"/>
              </a:rPr>
              <a:t>THINGS TO AVOID:</a:t>
            </a:r>
            <a:endParaRPr lang="en-GB" altLang="en-US" sz="4800" b="1" dirty="0">
              <a:solidFill>
                <a:schemeClr val="bg1"/>
              </a:solidFill>
              <a:latin typeface="Century Gothic" panose="020B0502020202020204" pitchFamily="34" charset="0"/>
              <a:ea typeface="Helveticish Bold" panose="020B0604020202020204" charset="0"/>
              <a:cs typeface="Helveticish Bold" panose="020B0604020202020204" charset="0"/>
            </a:endParaRPr>
          </a:p>
        </p:txBody>
      </p:sp>
      <p:sp>
        <p:nvSpPr>
          <p:cNvPr id="20" name="Rounded Rectangle 19"/>
          <p:cNvSpPr/>
          <p:nvPr/>
        </p:nvSpPr>
        <p:spPr>
          <a:xfrm>
            <a:off x="406401" y="1557412"/>
            <a:ext cx="11405027" cy="4309989"/>
          </a:xfrm>
          <a:prstGeom prst="roundRect">
            <a:avLst/>
          </a:prstGeom>
          <a:solidFill>
            <a:schemeClr val="accent6">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67">
              <a:latin typeface="Century Gothic" panose="020B0502020202020204" pitchFamily="34" charset="0"/>
            </a:endParaRPr>
          </a:p>
        </p:txBody>
      </p:sp>
      <p:sp>
        <p:nvSpPr>
          <p:cNvPr id="7" name="Rounded Rectangle 6"/>
          <p:cNvSpPr/>
          <p:nvPr/>
        </p:nvSpPr>
        <p:spPr>
          <a:xfrm>
            <a:off x="965200" y="3082458"/>
            <a:ext cx="10642600" cy="297130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Aft>
                <a:spcPts val="1200"/>
              </a:spcAft>
              <a:defRPr/>
            </a:pPr>
            <a:r>
              <a:rPr lang="en-GB" sz="1867" b="1" dirty="0">
                <a:solidFill>
                  <a:schemeClr val="bg1"/>
                </a:solidFill>
                <a:latin typeface="Century Gothic" panose="020B0502020202020204" pitchFamily="34" charset="0"/>
                <a:ea typeface="Helveticish" panose="020B0604020202020204" charset="0"/>
                <a:cs typeface="Helveticish" panose="020B0604020202020204" charset="0"/>
              </a:rPr>
              <a:t>TYPES OF PHRASES TO CONSIDER:	</a:t>
            </a:r>
          </a:p>
          <a:p>
            <a:pPr marL="304815" indent="-304815" algn="ctr">
              <a:spcAft>
                <a:spcPts val="1200"/>
              </a:spcAft>
              <a:buFont typeface="Arial" panose="020B0604020202020204" pitchFamily="34" charset="0"/>
              <a:buChar char="•"/>
              <a:defRPr/>
            </a:pPr>
            <a:r>
              <a:rPr lang="en-GB" sz="1867" dirty="0">
                <a:solidFill>
                  <a:schemeClr val="bg1"/>
                </a:solidFill>
                <a:latin typeface="Century Gothic" panose="020B0502020202020204" pitchFamily="34" charset="0"/>
                <a:ea typeface="Helveticish" panose="020B0604020202020204" charset="0"/>
                <a:cs typeface="Helveticish" panose="020B0604020202020204" charset="0"/>
              </a:rPr>
              <a:t>Excellent communication skills</a:t>
            </a:r>
          </a:p>
          <a:p>
            <a:pPr marL="304815" indent="-304815" algn="ctr">
              <a:spcAft>
                <a:spcPts val="1200"/>
              </a:spcAft>
              <a:buFont typeface="Arial" panose="020B0604020202020204" pitchFamily="34" charset="0"/>
              <a:buChar char="•"/>
              <a:defRPr/>
            </a:pPr>
            <a:r>
              <a:rPr lang="en-GB" sz="1867" dirty="0">
                <a:solidFill>
                  <a:schemeClr val="bg1"/>
                </a:solidFill>
                <a:latin typeface="Century Gothic" panose="020B0502020202020204" pitchFamily="34" charset="0"/>
                <a:ea typeface="Helveticish" panose="020B0604020202020204" charset="0"/>
                <a:cs typeface="Helveticish" panose="020B0604020202020204" charset="0"/>
              </a:rPr>
              <a:t>Reliable</a:t>
            </a:r>
          </a:p>
          <a:p>
            <a:pPr marL="304815" indent="-304815" algn="ctr">
              <a:spcAft>
                <a:spcPts val="1200"/>
              </a:spcAft>
              <a:buFont typeface="Arial" panose="020B0604020202020204" pitchFamily="34" charset="0"/>
              <a:buChar char="•"/>
              <a:defRPr/>
            </a:pPr>
            <a:r>
              <a:rPr lang="en-GB" sz="1867" dirty="0">
                <a:solidFill>
                  <a:schemeClr val="bg1"/>
                </a:solidFill>
                <a:latin typeface="Century Gothic" panose="020B0502020202020204" pitchFamily="34" charset="0"/>
                <a:ea typeface="Helveticish" panose="020B0604020202020204" charset="0"/>
                <a:cs typeface="Helveticish" panose="020B0604020202020204" charset="0"/>
              </a:rPr>
              <a:t>Hardworking</a:t>
            </a:r>
          </a:p>
          <a:p>
            <a:pPr marL="304815" indent="-304815" algn="ctr">
              <a:spcAft>
                <a:spcPts val="1200"/>
              </a:spcAft>
              <a:buFont typeface="Arial" panose="020B0604020202020204" pitchFamily="34" charset="0"/>
              <a:buChar char="•"/>
              <a:defRPr/>
            </a:pPr>
            <a:r>
              <a:rPr lang="en-GB" sz="1867" dirty="0">
                <a:solidFill>
                  <a:schemeClr val="bg1"/>
                </a:solidFill>
                <a:latin typeface="Century Gothic" panose="020B0502020202020204" pitchFamily="34" charset="0"/>
                <a:ea typeface="Helveticish" panose="020B0604020202020204" charset="0"/>
                <a:cs typeface="Helveticish" panose="020B0604020202020204" charset="0"/>
              </a:rPr>
              <a:t>Good team player</a:t>
            </a:r>
          </a:p>
          <a:p>
            <a:pPr algn="ctr">
              <a:spcAft>
                <a:spcPts val="1200"/>
              </a:spcAft>
              <a:defRPr/>
            </a:pPr>
            <a:r>
              <a:rPr lang="en-GB" sz="1867" dirty="0">
                <a:solidFill>
                  <a:schemeClr val="bg1"/>
                </a:solidFill>
                <a:latin typeface="Century Gothic" panose="020B0502020202020204" pitchFamily="34" charset="0"/>
                <a:ea typeface="Helveticish" panose="020B0604020202020204" charset="0"/>
                <a:cs typeface="Helveticish" panose="020B0604020202020204" charset="0"/>
              </a:rPr>
              <a:t>If you do use these phrases make sure you are specific in what you are referring to and give an example where possible</a:t>
            </a:r>
          </a:p>
          <a:p>
            <a:pPr algn="ctr">
              <a:spcAft>
                <a:spcPts val="1200"/>
              </a:spcAft>
              <a:defRPr/>
            </a:pPr>
            <a:endParaRPr lang="en-GB" sz="2133" dirty="0">
              <a:solidFill>
                <a:schemeClr val="tx1"/>
              </a:solidFill>
              <a:latin typeface="Century Gothic" panose="020B0502020202020204" pitchFamily="34" charset="0"/>
              <a:ea typeface="Helveticish" panose="020B0604020202020204" charset="0"/>
              <a:cs typeface="Helveticish" panose="020B0604020202020204" charset="0"/>
            </a:endParaRPr>
          </a:p>
        </p:txBody>
      </p:sp>
      <p:sp>
        <p:nvSpPr>
          <p:cNvPr id="8" name="Rounded Rectangle 7"/>
          <p:cNvSpPr/>
          <p:nvPr/>
        </p:nvSpPr>
        <p:spPr>
          <a:xfrm>
            <a:off x="381000" y="1483597"/>
            <a:ext cx="6350000" cy="16663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867" dirty="0">
                <a:solidFill>
                  <a:schemeClr val="bg1"/>
                </a:solidFill>
                <a:latin typeface="Century Gothic" panose="020B0502020202020204" pitchFamily="34" charset="0"/>
                <a:ea typeface="Helveticish" panose="020B0604020202020204" charset="0"/>
                <a:cs typeface="Helveticish" panose="020B0604020202020204" charset="0"/>
              </a:rPr>
              <a:t>Anyone who sees a lot of CVs (and that includes most employers) will often see the same phrases being used over and over again</a:t>
            </a:r>
          </a:p>
        </p:txBody>
      </p:sp>
      <p:sp>
        <p:nvSpPr>
          <p:cNvPr id="12" name="TextBox 35"/>
          <p:cNvSpPr txBox="1"/>
          <p:nvPr/>
        </p:nvSpPr>
        <p:spPr>
          <a:xfrm>
            <a:off x="6947017" y="2068864"/>
            <a:ext cx="4444767" cy="564257"/>
          </a:xfrm>
          <a:prstGeom prst="rect">
            <a:avLst/>
          </a:prstGeom>
        </p:spPr>
        <p:txBody>
          <a:bodyPr wrap="square" lIns="0" tIns="0" rIns="0" bIns="0" rtlCol="0" anchor="t">
            <a:spAutoFit/>
          </a:bodyPr>
          <a:lstStyle/>
          <a:p>
            <a:pPr algn="ctr">
              <a:lnSpc>
                <a:spcPts val="2167"/>
              </a:lnSpc>
            </a:pPr>
            <a:r>
              <a:rPr lang="en-US" sz="1867" spc="-50" dirty="0">
                <a:solidFill>
                  <a:schemeClr val="bg1"/>
                </a:solidFill>
                <a:latin typeface="Century Gothic" panose="020B0502020202020204" pitchFamily="34" charset="0"/>
                <a:ea typeface="Helveticish" panose="020B0604020202020204" charset="0"/>
                <a:cs typeface="Helveticish" panose="020B0604020202020204" charset="0"/>
              </a:rPr>
              <a:t>Tired old clichés with no evidence to back it up</a:t>
            </a:r>
          </a:p>
        </p:txBody>
      </p:sp>
      <p:pic>
        <p:nvPicPr>
          <p:cNvPr id="14" name="Picture 13"/>
          <p:cNvPicPr>
            <a:picLocks noChangeAspect="1"/>
          </p:cNvPicPr>
          <p:nvPr/>
        </p:nvPicPr>
        <p:blipFill>
          <a:blip r:embed="rId3"/>
          <a:stretch>
            <a:fillRect/>
          </a:stretch>
        </p:blipFill>
        <p:spPr>
          <a:xfrm>
            <a:off x="10394983" y="6223000"/>
            <a:ext cx="1429144" cy="555402"/>
          </a:xfrm>
          <a:prstGeom prst="rect">
            <a:avLst/>
          </a:prstGeom>
        </p:spPr>
      </p:pic>
      <p:sp>
        <p:nvSpPr>
          <p:cNvPr id="15" name="Footer Placeholder 2">
            <a:extLst>
              <a:ext uri="{FF2B5EF4-FFF2-40B4-BE49-F238E27FC236}">
                <a16:creationId xmlns:a16="http://schemas.microsoft.com/office/drawing/2014/main" id="{AAC7F763-5E3A-EE40-B4F4-086A8A57C1D8}"/>
              </a:ext>
            </a:extLst>
          </p:cNvPr>
          <p:cNvSpPr>
            <a:spLocks noGrp="1"/>
          </p:cNvSpPr>
          <p:nvPr>
            <p:ph type="ftr" sz="quarter" idx="11"/>
          </p:nvPr>
        </p:nvSpPr>
        <p:spPr>
          <a:xfrm flipH="1">
            <a:off x="222421" y="6503249"/>
            <a:ext cx="4603579" cy="354751"/>
          </a:xfrm>
        </p:spPr>
        <p:txBody>
          <a:bodyPr/>
          <a:lstStyle/>
          <a:p>
            <a:r>
              <a:rPr lang="en-GB"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dirty="0">
              <a:latin typeface="Century Gothic" panose="020B0502020202020204" pitchFamily="34" charset="0"/>
            </a:endParaRPr>
          </a:p>
        </p:txBody>
      </p:sp>
    </p:spTree>
    <p:extLst>
      <p:ext uri="{BB962C8B-B14F-4D97-AF65-F5344CB8AC3E}">
        <p14:creationId xmlns:p14="http://schemas.microsoft.com/office/powerpoint/2010/main" val="226083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7" grpId="0"/>
      <p:bldP spid="8"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0" cy="6455391"/>
          </a:xfrm>
          <a:prstGeom prst="rect">
            <a:avLst/>
          </a:prstGeom>
        </p:spPr>
      </p:pic>
      <p:sp>
        <p:nvSpPr>
          <p:cNvPr id="9" name="Rectangle 8"/>
          <p:cNvSpPr/>
          <p:nvPr/>
        </p:nvSpPr>
        <p:spPr>
          <a:xfrm>
            <a:off x="8776" y="4005752"/>
            <a:ext cx="12183224" cy="1920479"/>
          </a:xfrm>
          <a:prstGeom prst="rect">
            <a:avLst/>
          </a:prstGeom>
          <a:solidFill>
            <a:srgbClr val="44546A">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083788" y="4435286"/>
            <a:ext cx="10024426" cy="1015663"/>
          </a:xfrm>
          <a:prstGeom prst="rect">
            <a:avLst/>
          </a:prstGeom>
          <a:noFill/>
        </p:spPr>
        <p:txBody>
          <a:bodyPr wrap="square" rtlCol="0">
            <a:spAutoFit/>
          </a:bodyPr>
          <a:lstStyle/>
          <a:p>
            <a:pPr algn="ctr"/>
            <a:r>
              <a:rPr lang="en-US" sz="6000" b="1" dirty="0">
                <a:solidFill>
                  <a:schemeClr val="bg1"/>
                </a:solidFill>
                <a:latin typeface="Century Gothic" panose="020B0502020202020204" pitchFamily="34" charset="0"/>
              </a:rPr>
              <a:t>Thank you!</a:t>
            </a:r>
            <a:endParaRPr lang="en-GB" sz="6000" b="1" dirty="0">
              <a:solidFill>
                <a:schemeClr val="bg1"/>
              </a:solidFill>
              <a:latin typeface="Century Gothic" panose="020B0502020202020204" pitchFamily="34" charset="0"/>
            </a:endParaRPr>
          </a:p>
        </p:txBody>
      </p:sp>
      <p:pic>
        <p:nvPicPr>
          <p:cNvPr id="6" name="Picture 5" descr="A picture containing text&#10;&#10;Description automatically generated">
            <a:extLst>
              <a:ext uri="{FF2B5EF4-FFF2-40B4-BE49-F238E27FC236}">
                <a16:creationId xmlns:a16="http://schemas.microsoft.com/office/drawing/2014/main" id="{48C3F97F-931E-3B42-B099-04D4224E56A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216" t="47624" r="82" b="-13540"/>
          <a:stretch/>
        </p:blipFill>
        <p:spPr>
          <a:xfrm>
            <a:off x="3904734" y="-110442"/>
            <a:ext cx="8287265" cy="1463306"/>
          </a:xfrm>
          <a:prstGeom prst="rect">
            <a:avLst/>
          </a:prstGeom>
        </p:spPr>
      </p:pic>
      <p:pic>
        <p:nvPicPr>
          <p:cNvPr id="7" name="Picture 6" descr="A picture containing text, sign&#10;&#10;Description automatically generated">
            <a:extLst>
              <a:ext uri="{FF2B5EF4-FFF2-40B4-BE49-F238E27FC236}">
                <a16:creationId xmlns:a16="http://schemas.microsoft.com/office/drawing/2014/main" id="{A2B4D44D-4C72-9941-B4BC-6289F75837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96622" y="85729"/>
            <a:ext cx="1288038" cy="500062"/>
          </a:xfrm>
          <a:prstGeom prst="rect">
            <a:avLst/>
          </a:prstGeom>
        </p:spPr>
      </p:pic>
      <p:sp>
        <p:nvSpPr>
          <p:cNvPr id="10" name="Footer Placeholder 2">
            <a:extLst>
              <a:ext uri="{FF2B5EF4-FFF2-40B4-BE49-F238E27FC236}">
                <a16:creationId xmlns:a16="http://schemas.microsoft.com/office/drawing/2014/main" id="{AAC7F763-5E3A-EE40-B4F4-086A8A57C1D8}"/>
              </a:ext>
            </a:extLst>
          </p:cNvPr>
          <p:cNvSpPr>
            <a:spLocks noGrp="1"/>
          </p:cNvSpPr>
          <p:nvPr>
            <p:ph type="ftr" sz="quarter" idx="11"/>
          </p:nvPr>
        </p:nvSpPr>
        <p:spPr>
          <a:xfrm flipH="1">
            <a:off x="0" y="6477077"/>
            <a:ext cx="4670853" cy="360000"/>
          </a:xfrm>
        </p:spPr>
        <p:txBody>
          <a:bodyPr/>
          <a:lstStyle/>
          <a:p>
            <a:r>
              <a:rPr lang="en-GB" dirty="0">
                <a:solidFill>
                  <a:srgbClr val="898989"/>
                </a:solidFill>
                <a:latin typeface="Century Gothic" panose="020B0502020202020204" pitchFamily="34" charset="0"/>
                <a:ea typeface="Calibri" panose="020F0502020204030204" pitchFamily="34" charset="0"/>
                <a:cs typeface="Times New Roman" panose="02020603050405020304" pitchFamily="18" charset="0"/>
              </a:rPr>
              <a:t>© Copyright 2021. All rights reserved – Adviza Partnership</a:t>
            </a:r>
            <a:endParaRPr lang="en-GB" dirty="0">
              <a:latin typeface="Century Gothic" panose="020B0502020202020204" pitchFamily="34" charset="0"/>
            </a:endParaRPr>
          </a:p>
        </p:txBody>
      </p:sp>
    </p:spTree>
    <p:extLst>
      <p:ext uri="{BB962C8B-B14F-4D97-AF65-F5344CB8AC3E}">
        <p14:creationId xmlns:p14="http://schemas.microsoft.com/office/powerpoint/2010/main" val="294608252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1381</TotalTime>
  <Words>2157</Words>
  <Application>Microsoft Office PowerPoint</Application>
  <PresentationFormat>Widescreen</PresentationFormat>
  <Paragraphs>235</Paragraphs>
  <Slides>16</Slides>
  <Notes>5</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Arial</vt:lpstr>
      <vt:lpstr>Calibri</vt:lpstr>
      <vt:lpstr>Calibri Light</vt:lpstr>
      <vt:lpstr>Century Gothic</vt:lpstr>
      <vt:lpstr>Lato</vt:lpstr>
      <vt:lpstr>Lucida Grande</vt:lpstr>
      <vt:lpstr>nobel</vt:lpstr>
      <vt:lpstr>Office Theme</vt:lpstr>
      <vt:lpstr>NAS PowerPoint Template Learner</vt:lpstr>
      <vt:lpstr>PowerPoint Presentation</vt:lpstr>
      <vt:lpstr>PowerPoint Presentation</vt:lpstr>
      <vt:lpstr>PowerPoint Presentation</vt:lpstr>
      <vt:lpstr>PowerPoint Presentation</vt:lpstr>
      <vt:lpstr>Apprenticeship vacancies</vt:lpstr>
      <vt:lpstr>The application process</vt:lpstr>
      <vt:lpstr>Find an apprenticeship</vt:lpstr>
      <vt:lpstr>More important websites</vt:lpstr>
      <vt:lpstr>Where else to look</vt:lpstr>
      <vt:lpstr>PowerPoint Presentation</vt:lpstr>
      <vt:lpstr>PowerPoint Presentation</vt:lpstr>
      <vt:lpstr>PowerPoint Presentation</vt:lpstr>
      <vt:lpstr>PowerPoint Presentation</vt:lpstr>
      <vt:lpstr>PowerPoint Presentation</vt:lpstr>
      <vt:lpstr>THINGS TO AVOID:</vt:lpstr>
      <vt:lpstr>PowerPoint Presentation</vt:lpstr>
    </vt:vector>
  </TitlesOfParts>
  <Company>Adviza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Ross Logan</dc:creator>
  <cp:lastModifiedBy>Rebecca Russell</cp:lastModifiedBy>
  <cp:revision>238</cp:revision>
  <dcterms:created xsi:type="dcterms:W3CDTF">2021-04-19T09:24:38Z</dcterms:created>
  <dcterms:modified xsi:type="dcterms:W3CDTF">2022-02-04T15:41:24Z</dcterms:modified>
</cp:coreProperties>
</file>